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04" r:id="rId5"/>
    <p:sldId id="302" r:id="rId6"/>
    <p:sldId id="303" r:id="rId7"/>
    <p:sldId id="259" r:id="rId8"/>
    <p:sldId id="260" r:id="rId9"/>
    <p:sldId id="261" r:id="rId10"/>
    <p:sldId id="262" r:id="rId11"/>
    <p:sldId id="263" r:id="rId12"/>
    <p:sldId id="264" r:id="rId13"/>
    <p:sldId id="265" r:id="rId14"/>
    <p:sldId id="288" r:id="rId15"/>
    <p:sldId id="289" r:id="rId16"/>
    <p:sldId id="290" r:id="rId17"/>
    <p:sldId id="291" r:id="rId18"/>
    <p:sldId id="292" r:id="rId19"/>
    <p:sldId id="266" r:id="rId20"/>
    <p:sldId id="295" r:id="rId21"/>
    <p:sldId id="293" r:id="rId22"/>
    <p:sldId id="294" r:id="rId23"/>
    <p:sldId id="300" r:id="rId24"/>
    <p:sldId id="267" r:id="rId25"/>
    <p:sldId id="301" r:id="rId26"/>
    <p:sldId id="268" r:id="rId27"/>
    <p:sldId id="296" r:id="rId28"/>
    <p:sldId id="269" r:id="rId29"/>
    <p:sldId id="273" r:id="rId30"/>
    <p:sldId id="2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4" d="100"/>
          <a:sy n="64" d="100"/>
        </p:scale>
        <p:origin x="765"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AA65F2F-4022-EE1A-8640-4E53234F4B79}"/>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CEA5F96E-4293-AA05-7B6D-D8E2BA837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EF3E102D-E473-81BD-525B-D13FDB78E366}"/>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1CC388A4-9720-E7B4-B058-ECC84F04B3A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C9EB1B7-4C05-EF42-7F18-F944D80269C7}"/>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27024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E7874B-2921-98D8-0822-3253915904B7}"/>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315EDACB-7CEB-2FEF-F8CF-CE9F101FE7D8}"/>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5C27FDEE-51B8-1BF8-382E-DD1B7EC9D849}"/>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2EB06D64-311F-0758-07DF-01B327495E26}"/>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B93DDDF4-29E8-7237-3BA0-18D478D29FCB}"/>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293675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11101634-B6F5-1EAD-04C1-171A03990EC6}"/>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81756D19-BD77-96A1-9E59-B3A1062FA95F}"/>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9E2850C-6A57-D642-268A-EEFFB74AE27E}"/>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8DEB0CBB-68FA-C9DB-E36E-713C7E3E3CFE}"/>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9ECC336-4410-2895-349D-7E10022CAEC6}"/>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164856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38E884-D34C-8A75-5680-AA9FFA8B66A5}"/>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E4B80276-B19C-D4B1-2963-49C619A85DC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12CD0508-A487-3B57-8AC1-C6C3D2292D91}"/>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1F6488C3-D2AB-9548-4C55-D30079ABE88F}"/>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41DF3F80-7BEC-E0CC-B97B-74D485E2F001}"/>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926476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DD1E0E-63A7-30D4-0CCB-0987AABE7D3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0869DE6F-A7D3-56A0-373A-71F7C268B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6B139FF8-01EA-E1BE-EF46-73C049918A43}"/>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405E98B5-30BC-B2D7-0750-6B2FAA8523B3}"/>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57C98BE-DA10-7F06-BBD9-D7FD795B4546}"/>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237852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91AD9C-2391-384A-B00E-D72D2707086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BC87336E-32DA-EDEB-1E1B-503C1A7087CA}"/>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6773B249-5CE5-BCCC-1F21-C04D48562E32}"/>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0D874989-AF10-9F80-2884-5891DC7F8CFD}"/>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6" name="Chỗ dành sẵn cho Chân trang 5">
            <a:extLst>
              <a:ext uri="{FF2B5EF4-FFF2-40B4-BE49-F238E27FC236}">
                <a16:creationId xmlns:a16="http://schemas.microsoft.com/office/drawing/2014/main" id="{9F4C3DF7-4736-0611-898A-A231F253A849}"/>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785F10EF-B292-47F8-DD8F-9A5A0AE9C18C}"/>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70120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8FADA0-ED16-57F1-734E-0EEA49BF0EF7}"/>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847882C9-3A82-5691-3438-53C2951F3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863120CE-0131-B2CC-6613-5746A03BCD3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71C8AE14-6697-03A1-73CC-9194FB893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B76A5EA-F3BC-8374-DFBC-8359299D96D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977722AD-515C-C67C-4B61-9412D5234DE6}"/>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8" name="Chỗ dành sẵn cho Chân trang 7">
            <a:extLst>
              <a:ext uri="{FF2B5EF4-FFF2-40B4-BE49-F238E27FC236}">
                <a16:creationId xmlns:a16="http://schemas.microsoft.com/office/drawing/2014/main" id="{EDDB54A3-1C1E-947C-2761-7DAA27B0EC5E}"/>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37497538-32A8-65AB-80F8-44FF83E4CEEF}"/>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26416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DD7C67-1091-4085-AF68-0C8C961C4414}"/>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B48F9004-60F6-43E7-B046-BC8B8577E725}"/>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4" name="Chỗ dành sẵn cho Chân trang 3">
            <a:extLst>
              <a:ext uri="{FF2B5EF4-FFF2-40B4-BE49-F238E27FC236}">
                <a16:creationId xmlns:a16="http://schemas.microsoft.com/office/drawing/2014/main" id="{D82C2002-29BD-48B6-E141-691C4FB90A62}"/>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468BE097-24B1-72B1-8E4A-E5B5C9A202EA}"/>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3549194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6DC832B-C799-F7C2-84C2-EC8EFAF8F46F}"/>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3" name="Chỗ dành sẵn cho Chân trang 2">
            <a:extLst>
              <a:ext uri="{FF2B5EF4-FFF2-40B4-BE49-F238E27FC236}">
                <a16:creationId xmlns:a16="http://schemas.microsoft.com/office/drawing/2014/main" id="{380CDE63-73E0-3CC0-48BA-3A7CDF679D14}"/>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223FDE6D-C2F9-29A5-0DC9-88DC20EEBA9C}"/>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412013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09B0773-27D9-E68D-B3C7-B253650E669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1AAE5C9F-8E8D-90F4-F964-568A673FE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F89ECA85-FBE7-68F8-532F-0DFF7FD54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5ECF219-9819-E561-FF45-DF2CF4793A8A}"/>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6" name="Chỗ dành sẵn cho Chân trang 5">
            <a:extLst>
              <a:ext uri="{FF2B5EF4-FFF2-40B4-BE49-F238E27FC236}">
                <a16:creationId xmlns:a16="http://schemas.microsoft.com/office/drawing/2014/main" id="{13C0B222-82E8-9D08-1729-775B0E1CDDF5}"/>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0E89D712-4D38-FEAB-BC91-0CDAA5FA3512}"/>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274493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5C1B11F-565C-DD0C-3324-BDF8AD18CCD0}"/>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57B94983-4998-9F87-9D48-C1828AD72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F38CD423-CA8A-A3DE-6B06-FB773C92B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483D6750-11A0-6593-26DE-FF311B769794}"/>
              </a:ext>
            </a:extLst>
          </p:cNvPr>
          <p:cNvSpPr>
            <a:spLocks noGrp="1"/>
          </p:cNvSpPr>
          <p:nvPr>
            <p:ph type="dt" sz="half" idx="10"/>
          </p:nvPr>
        </p:nvSpPr>
        <p:spPr/>
        <p:txBody>
          <a:bodyPr/>
          <a:lstStyle/>
          <a:p>
            <a:fld id="{CCF2D60D-B35B-4EDA-A2DF-75185A2B1E3E}" type="datetimeFigureOut">
              <a:rPr lang="en-US" smtClean="0"/>
              <a:t>2/24/2024</a:t>
            </a:fld>
            <a:endParaRPr lang="en-US"/>
          </a:p>
        </p:txBody>
      </p:sp>
      <p:sp>
        <p:nvSpPr>
          <p:cNvPr id="6" name="Chỗ dành sẵn cho Chân trang 5">
            <a:extLst>
              <a:ext uri="{FF2B5EF4-FFF2-40B4-BE49-F238E27FC236}">
                <a16:creationId xmlns:a16="http://schemas.microsoft.com/office/drawing/2014/main" id="{905372C4-93CD-2F90-ABFA-75F6DE449490}"/>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EEED1F1C-E6B6-BA9E-C80A-D72924CBE783}"/>
              </a:ext>
            </a:extLst>
          </p:cNvPr>
          <p:cNvSpPr>
            <a:spLocks noGrp="1"/>
          </p:cNvSpPr>
          <p:nvPr>
            <p:ph type="sldNum" sz="quarter" idx="12"/>
          </p:nvPr>
        </p:nvSpPr>
        <p:spPr/>
        <p:txBody>
          <a:bodyPr/>
          <a:lstStyle/>
          <a:p>
            <a:fld id="{049379C0-1E3C-4FB2-8FCC-1FCBD1EC1882}" type="slidenum">
              <a:rPr lang="en-US" smtClean="0"/>
              <a:t>‹#›</a:t>
            </a:fld>
            <a:endParaRPr lang="en-US"/>
          </a:p>
        </p:txBody>
      </p:sp>
    </p:spTree>
    <p:extLst>
      <p:ext uri="{BB962C8B-B14F-4D97-AF65-F5344CB8AC3E}">
        <p14:creationId xmlns:p14="http://schemas.microsoft.com/office/powerpoint/2010/main" val="47468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566268C3-FB11-AEE7-64A1-D0D9E98AE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FA61EECF-D93E-7F97-0870-D43C208E0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C6C8EC7-2475-1EBB-D9CB-8F16F08EB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2D60D-B35B-4EDA-A2DF-75185A2B1E3E}" type="datetimeFigureOut">
              <a:rPr lang="en-US" smtClean="0"/>
              <a:t>2/24/2024</a:t>
            </a:fld>
            <a:endParaRPr lang="en-US"/>
          </a:p>
        </p:txBody>
      </p:sp>
      <p:sp>
        <p:nvSpPr>
          <p:cNvPr id="5" name="Chỗ dành sẵn cho Chân trang 4">
            <a:extLst>
              <a:ext uri="{FF2B5EF4-FFF2-40B4-BE49-F238E27FC236}">
                <a16:creationId xmlns:a16="http://schemas.microsoft.com/office/drawing/2014/main" id="{DDF68307-7C81-4F75-1032-9E651D1B6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F7BCB614-F646-4D97-BD84-763906710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9379C0-1E3C-4FB2-8FCC-1FCBD1EC1882}" type="slidenum">
              <a:rPr lang="en-US" smtClean="0"/>
              <a:t>‹#›</a:t>
            </a:fld>
            <a:endParaRPr lang="en-US"/>
          </a:p>
        </p:txBody>
      </p:sp>
    </p:spTree>
    <p:extLst>
      <p:ext uri="{BB962C8B-B14F-4D97-AF65-F5344CB8AC3E}">
        <p14:creationId xmlns:p14="http://schemas.microsoft.com/office/powerpoint/2010/main" val="340808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16/j.wasman.2017.10.019" TargetMode="External"/><Relationship Id="rId2" Type="http://schemas.openxmlformats.org/officeDocument/2006/relationships/hyperlink" Target="https://doi.org/10.1016/j.asoc.2021.107655" TargetMode="External"/><Relationship Id="rId1" Type="http://schemas.openxmlformats.org/officeDocument/2006/relationships/slideLayout" Target="../slideLayouts/slideLayout2.xml"/><Relationship Id="rId6" Type="http://schemas.openxmlformats.org/officeDocument/2006/relationships/hyperlink" Target="https://doi.org/10.1016/j.neucom.2020.02.126" TargetMode="External"/><Relationship Id="rId5" Type="http://schemas.openxmlformats.org/officeDocument/2006/relationships/hyperlink" Target="https://doi.org/10.1016/j.trb.2020.05.010" TargetMode="External"/><Relationship Id="rId4" Type="http://schemas.openxmlformats.org/officeDocument/2006/relationships/hyperlink" Target="https://doi.org/10.1016/j.cor.2020.10519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F95C0B-FF2C-0B21-7DDF-9C5FE5EF102A}"/>
              </a:ext>
            </a:extLst>
          </p:cNvPr>
          <p:cNvSpPr>
            <a:spLocks noGrp="1"/>
          </p:cNvSpPr>
          <p:nvPr>
            <p:ph type="ctrTitle"/>
          </p:nvPr>
        </p:nvSpPr>
        <p:spPr>
          <a:xfrm>
            <a:off x="0" y="1457493"/>
            <a:ext cx="12192000" cy="663615"/>
          </a:xfrm>
        </p:spPr>
        <p:txBody>
          <a:bodyPr>
            <a:normAutofit/>
          </a:bodyPr>
          <a:lstStyle/>
          <a:p>
            <a:r>
              <a:rPr lang="en-US" sz="3500" b="1" dirty="0">
                <a:latin typeface="Arial" panose="020B0604020202020204" pitchFamily="34" charset="0"/>
                <a:cs typeface="Arial" panose="020B0604020202020204" pitchFamily="34" charset="0"/>
              </a:rPr>
              <a:t>Thesis Defense</a:t>
            </a:r>
          </a:p>
        </p:txBody>
      </p:sp>
      <p:sp>
        <p:nvSpPr>
          <p:cNvPr id="3" name="Tiêu đề phụ 2">
            <a:extLst>
              <a:ext uri="{FF2B5EF4-FFF2-40B4-BE49-F238E27FC236}">
                <a16:creationId xmlns:a16="http://schemas.microsoft.com/office/drawing/2014/main" id="{0B98B7FE-B01B-5EBA-8CD7-265E62A87465}"/>
              </a:ext>
            </a:extLst>
          </p:cNvPr>
          <p:cNvSpPr>
            <a:spLocks noGrp="1"/>
          </p:cNvSpPr>
          <p:nvPr>
            <p:ph type="subTitle" idx="1"/>
          </p:nvPr>
        </p:nvSpPr>
        <p:spPr>
          <a:xfrm>
            <a:off x="1" y="2582773"/>
            <a:ext cx="12191999" cy="1185170"/>
          </a:xfrm>
        </p:spPr>
        <p:txBody>
          <a:bodyPr>
            <a:noAutofit/>
          </a:bodyPr>
          <a:lstStyle/>
          <a:p>
            <a:r>
              <a:rPr lang="en-US" sz="3300" b="1" dirty="0">
                <a:latin typeface="Arial" panose="020B0604020202020204" pitchFamily="34" charset="0"/>
                <a:cs typeface="Arial" panose="020B0604020202020204" pitchFamily="34" charset="0"/>
              </a:rPr>
              <a:t>Topic: </a:t>
            </a:r>
            <a:r>
              <a:rPr lang="en-US" sz="3300" i="0" dirty="0">
                <a:effectLst/>
                <a:latin typeface="Arial" panose="020B0604020202020204" pitchFamily="34" charset="0"/>
                <a:cs typeface="Arial" panose="020B0604020202020204" pitchFamily="34" charset="0"/>
              </a:rPr>
              <a:t>Metaheuristics For Solving One-Day-Late Delivery System Problems: A Comparative Study And Performance </a:t>
            </a:r>
            <a:br>
              <a:rPr lang="en-US" sz="3300" b="1" dirty="0">
                <a:latin typeface="Arial" panose="020B0604020202020204" pitchFamily="34" charset="0"/>
                <a:cs typeface="Arial" panose="020B0604020202020204" pitchFamily="34" charset="0"/>
              </a:rPr>
            </a:br>
            <a:endParaRPr lang="en-US" sz="3300" b="1" dirty="0">
              <a:latin typeface="Arial" panose="020B0604020202020204" pitchFamily="34" charset="0"/>
              <a:cs typeface="Arial" panose="020B0604020202020204" pitchFamily="34" charset="0"/>
            </a:endParaRPr>
          </a:p>
        </p:txBody>
      </p:sp>
      <p:pic>
        <p:nvPicPr>
          <p:cNvPr id="6" name="Hình ảnh 5">
            <a:extLst>
              <a:ext uri="{FF2B5EF4-FFF2-40B4-BE49-F238E27FC236}">
                <a16:creationId xmlns:a16="http://schemas.microsoft.com/office/drawing/2014/main" id="{13410FB6-AA51-EC43-0788-0C8105A3B131}"/>
              </a:ext>
            </a:extLst>
          </p:cNvPr>
          <p:cNvPicPr>
            <a:picLocks noChangeAspect="1"/>
          </p:cNvPicPr>
          <p:nvPr/>
        </p:nvPicPr>
        <p:blipFill>
          <a:blip r:embed="rId2"/>
          <a:stretch>
            <a:fillRect/>
          </a:stretch>
        </p:blipFill>
        <p:spPr>
          <a:xfrm>
            <a:off x="0" y="-1"/>
            <a:ext cx="12192000" cy="1457494"/>
          </a:xfrm>
          <a:prstGeom prst="rect">
            <a:avLst/>
          </a:prstGeom>
        </p:spPr>
      </p:pic>
      <p:sp>
        <p:nvSpPr>
          <p:cNvPr id="7" name="Hộp Văn bản 6">
            <a:extLst>
              <a:ext uri="{FF2B5EF4-FFF2-40B4-BE49-F238E27FC236}">
                <a16:creationId xmlns:a16="http://schemas.microsoft.com/office/drawing/2014/main" id="{8F4EC5AF-C3C3-1750-2059-F6F8EA441206}"/>
              </a:ext>
            </a:extLst>
          </p:cNvPr>
          <p:cNvSpPr txBox="1"/>
          <p:nvPr/>
        </p:nvSpPr>
        <p:spPr>
          <a:xfrm>
            <a:off x="0" y="4406027"/>
            <a:ext cx="1219199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Date: </a:t>
            </a:r>
            <a:r>
              <a:rPr lang="en-US" sz="2000" dirty="0">
                <a:latin typeface="Arial" panose="020B0604020202020204" pitchFamily="34" charset="0"/>
                <a:cs typeface="Arial" panose="020B0604020202020204" pitchFamily="34" charset="0"/>
              </a:rPr>
              <a:t>March 2024</a:t>
            </a:r>
          </a:p>
        </p:txBody>
      </p:sp>
      <p:grpSp>
        <p:nvGrpSpPr>
          <p:cNvPr id="5" name="Nhóm 4">
            <a:extLst>
              <a:ext uri="{FF2B5EF4-FFF2-40B4-BE49-F238E27FC236}">
                <a16:creationId xmlns:a16="http://schemas.microsoft.com/office/drawing/2014/main" id="{2DDDDE1B-4BCA-5FEA-16E9-6C86EC6E088B}"/>
              </a:ext>
            </a:extLst>
          </p:cNvPr>
          <p:cNvGrpSpPr/>
          <p:nvPr/>
        </p:nvGrpSpPr>
        <p:grpSpPr>
          <a:xfrm>
            <a:off x="0" y="5400506"/>
            <a:ext cx="12192000" cy="1457493"/>
            <a:chOff x="0" y="4804348"/>
            <a:chExt cx="12192000" cy="2053652"/>
          </a:xfrm>
        </p:grpSpPr>
        <p:sp>
          <p:nvSpPr>
            <p:cNvPr id="4" name="Hình chữ nhật 3">
              <a:extLst>
                <a:ext uri="{FF2B5EF4-FFF2-40B4-BE49-F238E27FC236}">
                  <a16:creationId xmlns:a16="http://schemas.microsoft.com/office/drawing/2014/main" id="{629BF65F-974F-F994-CE80-779EC23B7962}"/>
                </a:ext>
              </a:extLst>
            </p:cNvPr>
            <p:cNvSpPr/>
            <p:nvPr/>
          </p:nvSpPr>
          <p:spPr>
            <a:xfrm>
              <a:off x="0" y="4804348"/>
              <a:ext cx="12192000" cy="2053652"/>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F5D38311-420D-506F-FC61-999DB0FB43BB}"/>
                </a:ext>
              </a:extLst>
            </p:cNvPr>
            <p:cNvSpPr txBox="1"/>
            <p:nvPr/>
          </p:nvSpPr>
          <p:spPr>
            <a:xfrm>
              <a:off x="1435307" y="5257152"/>
              <a:ext cx="3132945" cy="446276"/>
            </a:xfrm>
            <a:prstGeom prst="rect">
              <a:avLst/>
            </a:prstGeom>
            <a:noFill/>
          </p:spPr>
          <p:txBody>
            <a:bodyPr wrap="square" rtlCol="0">
              <a:spAutoFit/>
            </a:bodyPr>
            <a:lstStyle/>
            <a:p>
              <a:r>
                <a:rPr lang="en-US" sz="2300" dirty="0">
                  <a:solidFill>
                    <a:schemeClr val="bg1"/>
                  </a:solidFill>
                  <a:latin typeface="Arial" panose="020B0604020202020204" pitchFamily="34" charset="0"/>
                  <a:cs typeface="Arial" panose="020B0604020202020204" pitchFamily="34" charset="0"/>
                </a:rPr>
                <a:t>Advisor:</a:t>
              </a:r>
            </a:p>
          </p:txBody>
        </p:sp>
        <p:sp>
          <p:nvSpPr>
            <p:cNvPr id="9" name="Hộp Văn bản 8">
              <a:extLst>
                <a:ext uri="{FF2B5EF4-FFF2-40B4-BE49-F238E27FC236}">
                  <a16:creationId xmlns:a16="http://schemas.microsoft.com/office/drawing/2014/main" id="{EAC493C8-70E7-0D0D-9D81-625C77B31811}"/>
                </a:ext>
              </a:extLst>
            </p:cNvPr>
            <p:cNvSpPr txBox="1"/>
            <p:nvPr/>
          </p:nvSpPr>
          <p:spPr>
            <a:xfrm>
              <a:off x="7427626" y="5241763"/>
              <a:ext cx="3132945" cy="461665"/>
            </a:xfrm>
            <a:prstGeom prst="rect">
              <a:avLst/>
            </a:prstGeom>
            <a:noFill/>
          </p:spPr>
          <p:txBody>
            <a:bodyPr wrap="square" rtlCol="0">
              <a:spAutoFit/>
            </a:bodyPr>
            <a:lstStyle/>
            <a:p>
              <a:r>
                <a:rPr lang="en-US" sz="2300" dirty="0">
                  <a:solidFill>
                    <a:schemeClr val="bg1"/>
                  </a:solidFill>
                  <a:latin typeface="Arial" panose="020B0604020202020204" pitchFamily="34" charset="0"/>
                  <a:cs typeface="Arial" panose="020B0604020202020204" pitchFamily="34" charset="0"/>
                </a:rPr>
                <a:t>Student:</a:t>
              </a:r>
            </a:p>
          </p:txBody>
        </p:sp>
        <p:sp>
          <p:nvSpPr>
            <p:cNvPr id="10" name="Hộp Văn bản 9">
              <a:extLst>
                <a:ext uri="{FF2B5EF4-FFF2-40B4-BE49-F238E27FC236}">
                  <a16:creationId xmlns:a16="http://schemas.microsoft.com/office/drawing/2014/main" id="{D1FF6062-B80B-391D-A84D-A709836414A7}"/>
                </a:ext>
              </a:extLst>
            </p:cNvPr>
            <p:cNvSpPr txBox="1"/>
            <p:nvPr/>
          </p:nvSpPr>
          <p:spPr>
            <a:xfrm>
              <a:off x="1435307" y="5758813"/>
              <a:ext cx="4337155" cy="446276"/>
            </a:xfrm>
            <a:prstGeom prst="rect">
              <a:avLst/>
            </a:prstGeom>
            <a:noFill/>
          </p:spPr>
          <p:txBody>
            <a:bodyPr wrap="square" rtlCol="0">
              <a:spAutoFit/>
            </a:bodyPr>
            <a:lstStyle/>
            <a:p>
              <a:r>
                <a:rPr lang="en-US" sz="2300" b="1" dirty="0">
                  <a:solidFill>
                    <a:schemeClr val="bg1"/>
                  </a:solidFill>
                  <a:latin typeface="Arial" panose="020B0604020202020204" pitchFamily="34" charset="0"/>
                  <a:cs typeface="Arial" panose="020B0604020202020204" pitchFamily="34" charset="0"/>
                </a:rPr>
                <a:t>Dr. </a:t>
              </a:r>
              <a:r>
                <a:rPr lang="en-US" sz="2300" b="1" dirty="0" err="1">
                  <a:solidFill>
                    <a:schemeClr val="bg1"/>
                  </a:solidFill>
                  <a:latin typeface="Arial" panose="020B0604020202020204" pitchFamily="34" charset="0"/>
                  <a:cs typeface="Arial" panose="020B0604020202020204" pitchFamily="34" charset="0"/>
                </a:rPr>
                <a:t>Nguyễn</a:t>
              </a:r>
              <a:r>
                <a:rPr lang="en-US" sz="2300" b="1" dirty="0">
                  <a:solidFill>
                    <a:schemeClr val="bg1"/>
                  </a:solidFill>
                  <a:latin typeface="Arial" panose="020B0604020202020204" pitchFamily="34" charset="0"/>
                  <a:cs typeface="Arial" panose="020B0604020202020204" pitchFamily="34" charset="0"/>
                </a:rPr>
                <a:t> </a:t>
              </a:r>
              <a:r>
                <a:rPr lang="en-US" sz="2300" b="1" dirty="0" err="1">
                  <a:solidFill>
                    <a:schemeClr val="bg1"/>
                  </a:solidFill>
                  <a:latin typeface="Arial" panose="020B0604020202020204" pitchFamily="34" charset="0"/>
                  <a:cs typeface="Arial" panose="020B0604020202020204" pitchFamily="34" charset="0"/>
                </a:rPr>
                <a:t>Hằng</a:t>
              </a:r>
              <a:r>
                <a:rPr lang="en-US" sz="2300" b="1" dirty="0">
                  <a:solidFill>
                    <a:schemeClr val="bg1"/>
                  </a:solidFill>
                  <a:latin typeface="Arial" panose="020B0604020202020204" pitchFamily="34" charset="0"/>
                  <a:cs typeface="Arial" panose="020B0604020202020204" pitchFamily="34" charset="0"/>
                </a:rPr>
                <a:t> Giang Anh</a:t>
              </a:r>
            </a:p>
          </p:txBody>
        </p:sp>
        <p:sp>
          <p:nvSpPr>
            <p:cNvPr id="11" name="Hộp Văn bản 10">
              <a:extLst>
                <a:ext uri="{FF2B5EF4-FFF2-40B4-BE49-F238E27FC236}">
                  <a16:creationId xmlns:a16="http://schemas.microsoft.com/office/drawing/2014/main" id="{5031CC10-6D42-9742-C84A-DBA8260F9965}"/>
                </a:ext>
              </a:extLst>
            </p:cNvPr>
            <p:cNvSpPr txBox="1"/>
            <p:nvPr/>
          </p:nvSpPr>
          <p:spPr>
            <a:xfrm>
              <a:off x="7427626" y="5703428"/>
              <a:ext cx="4337155" cy="446276"/>
            </a:xfrm>
            <a:prstGeom prst="rect">
              <a:avLst/>
            </a:prstGeom>
            <a:noFill/>
          </p:spPr>
          <p:txBody>
            <a:bodyPr wrap="square" rtlCol="0">
              <a:spAutoFit/>
            </a:bodyPr>
            <a:lstStyle/>
            <a:p>
              <a:r>
                <a:rPr lang="en-US" sz="2300" b="1" dirty="0" err="1">
                  <a:solidFill>
                    <a:schemeClr val="bg1"/>
                  </a:solidFill>
                  <a:latin typeface="Arial" panose="020B0604020202020204" pitchFamily="34" charset="0"/>
                  <a:cs typeface="Arial" panose="020B0604020202020204" pitchFamily="34" charset="0"/>
                </a:rPr>
                <a:t>Phạm</a:t>
              </a:r>
              <a:r>
                <a:rPr lang="en-US" sz="2300" b="1" dirty="0">
                  <a:solidFill>
                    <a:schemeClr val="bg1"/>
                  </a:solidFill>
                  <a:latin typeface="Arial" panose="020B0604020202020204" pitchFamily="34" charset="0"/>
                  <a:cs typeface="Arial" panose="020B0604020202020204" pitchFamily="34" charset="0"/>
                </a:rPr>
                <a:t> </a:t>
              </a:r>
              <a:r>
                <a:rPr lang="en-US" sz="2300" b="1" dirty="0" err="1">
                  <a:solidFill>
                    <a:schemeClr val="bg1"/>
                  </a:solidFill>
                  <a:latin typeface="Arial" panose="020B0604020202020204" pitchFamily="34" charset="0"/>
                  <a:cs typeface="Arial" panose="020B0604020202020204" pitchFamily="34" charset="0"/>
                </a:rPr>
                <a:t>Ngọc</a:t>
              </a:r>
              <a:r>
                <a:rPr lang="en-US" sz="2300" b="1" dirty="0">
                  <a:solidFill>
                    <a:schemeClr val="bg1"/>
                  </a:solidFill>
                  <a:latin typeface="Arial" panose="020B0604020202020204" pitchFamily="34" charset="0"/>
                  <a:cs typeface="Arial" panose="020B0604020202020204" pitchFamily="34" charset="0"/>
                </a:rPr>
                <a:t> Huy</a:t>
              </a:r>
            </a:p>
          </p:txBody>
        </p:sp>
      </p:grpSp>
    </p:spTree>
    <p:extLst>
      <p:ext uri="{BB962C8B-B14F-4D97-AF65-F5344CB8AC3E}">
        <p14:creationId xmlns:p14="http://schemas.microsoft.com/office/powerpoint/2010/main" val="572990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E2E32-08F9-3333-EF73-03D3927BE5D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581E8271-DCD0-859F-5429-00ACD5DC909A}"/>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Decision variables</a:t>
            </a:r>
          </a:p>
        </p:txBody>
      </p:sp>
      <p:sp>
        <p:nvSpPr>
          <p:cNvPr id="4" name="Tiêu đề 1">
            <a:extLst>
              <a:ext uri="{FF2B5EF4-FFF2-40B4-BE49-F238E27FC236}">
                <a16:creationId xmlns:a16="http://schemas.microsoft.com/office/drawing/2014/main" id="{A07609CC-639A-9942-86B4-370101BE4929}"/>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DFA9C4BE-94B2-935D-EDC9-FE0724FA4FC4}"/>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F962FF95-2749-8797-2F00-1A0EA0CF869B}"/>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68EC6090-F92F-25C4-53AA-2035E1B6CAF5}"/>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3315425D-9D18-32BD-A14B-8081C432729F}"/>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853AECAD-8459-6390-C9D3-D8CE05D63814}"/>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A043852A-CC22-3720-98F2-A2BC008AB13F}"/>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55A44154-E494-70A8-B7C9-99B41C79375D}"/>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7" name="Hình ảnh 6">
            <a:extLst>
              <a:ext uri="{FF2B5EF4-FFF2-40B4-BE49-F238E27FC236}">
                <a16:creationId xmlns:a16="http://schemas.microsoft.com/office/drawing/2014/main" id="{A12D7C06-E1D7-E692-BC1C-C5471A3B0AC0}"/>
              </a:ext>
            </a:extLst>
          </p:cNvPr>
          <p:cNvPicPr>
            <a:picLocks noChangeAspect="1"/>
          </p:cNvPicPr>
          <p:nvPr/>
        </p:nvPicPr>
        <p:blipFill>
          <a:blip r:embed="rId2"/>
          <a:stretch>
            <a:fillRect/>
          </a:stretch>
        </p:blipFill>
        <p:spPr>
          <a:xfrm>
            <a:off x="2921598" y="774719"/>
            <a:ext cx="6276367" cy="3952273"/>
          </a:xfrm>
          <a:prstGeom prst="rect">
            <a:avLst/>
          </a:prstGeom>
        </p:spPr>
      </p:pic>
      <p:pic>
        <p:nvPicPr>
          <p:cNvPr id="9" name="Hình ảnh 8">
            <a:extLst>
              <a:ext uri="{FF2B5EF4-FFF2-40B4-BE49-F238E27FC236}">
                <a16:creationId xmlns:a16="http://schemas.microsoft.com/office/drawing/2014/main" id="{F891819F-81EB-21D4-8669-42D983E99C85}"/>
              </a:ext>
            </a:extLst>
          </p:cNvPr>
          <p:cNvPicPr>
            <a:picLocks noChangeAspect="1"/>
          </p:cNvPicPr>
          <p:nvPr/>
        </p:nvPicPr>
        <p:blipFill>
          <a:blip r:embed="rId3"/>
          <a:stretch>
            <a:fillRect/>
          </a:stretch>
        </p:blipFill>
        <p:spPr>
          <a:xfrm>
            <a:off x="3037801" y="4726991"/>
            <a:ext cx="6160164" cy="973373"/>
          </a:xfrm>
          <a:prstGeom prst="rect">
            <a:avLst/>
          </a:prstGeom>
        </p:spPr>
      </p:pic>
    </p:spTree>
    <p:extLst>
      <p:ext uri="{BB962C8B-B14F-4D97-AF65-F5344CB8AC3E}">
        <p14:creationId xmlns:p14="http://schemas.microsoft.com/office/powerpoint/2010/main" val="1291151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D2785-C5E3-AF2D-D042-CD1592F237CC}"/>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D830987-CC48-573E-672A-3C8D87A8311B}"/>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Objective function</a:t>
            </a:r>
          </a:p>
        </p:txBody>
      </p:sp>
      <p:sp>
        <p:nvSpPr>
          <p:cNvPr id="4" name="Tiêu đề 1">
            <a:extLst>
              <a:ext uri="{FF2B5EF4-FFF2-40B4-BE49-F238E27FC236}">
                <a16:creationId xmlns:a16="http://schemas.microsoft.com/office/drawing/2014/main" id="{FF1776E0-29DB-799D-70B5-22F40DA491EF}"/>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8267672A-D78C-E3BB-BD75-D9ED45D1B189}"/>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56FD422B-4EEB-57A6-6127-2D7DE16408C1}"/>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AAA0CA68-C6A4-F4BB-981C-59EC46F2A41F}"/>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C6CF78BC-E8CD-A0F9-0748-25566D9F2B96}"/>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34B88B01-CCB2-F90E-C103-782BF547EAAE}"/>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031F91B7-1CB4-3008-ED51-B950BDAFC79D}"/>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4EE0BFCA-F672-1C89-AF7C-86D65D2C648F}"/>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sp>
        <p:nvSpPr>
          <p:cNvPr id="8" name="Hộp Văn bản 7">
            <a:extLst>
              <a:ext uri="{FF2B5EF4-FFF2-40B4-BE49-F238E27FC236}">
                <a16:creationId xmlns:a16="http://schemas.microsoft.com/office/drawing/2014/main" id="{3443AE74-1261-7023-CCBD-FE13DD3616A8}"/>
              </a:ext>
            </a:extLst>
          </p:cNvPr>
          <p:cNvSpPr txBox="1"/>
          <p:nvPr/>
        </p:nvSpPr>
        <p:spPr>
          <a:xfrm>
            <a:off x="647240" y="2799543"/>
            <a:ext cx="312544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Where</a:t>
            </a:r>
          </a:p>
        </p:txBody>
      </p:sp>
      <p:graphicFrame>
        <p:nvGraphicFramePr>
          <p:cNvPr id="13" name="Bảng 12">
            <a:extLst>
              <a:ext uri="{FF2B5EF4-FFF2-40B4-BE49-F238E27FC236}">
                <a16:creationId xmlns:a16="http://schemas.microsoft.com/office/drawing/2014/main" id="{A152C419-E91B-C0E8-B8AE-1B1B2C5E5179}"/>
              </a:ext>
            </a:extLst>
          </p:cNvPr>
          <p:cNvGraphicFramePr>
            <a:graphicFrameLocks noGrp="1"/>
          </p:cNvGraphicFramePr>
          <p:nvPr>
            <p:extLst>
              <p:ext uri="{D42A27DB-BD31-4B8C-83A1-F6EECF244321}">
                <p14:modId xmlns:p14="http://schemas.microsoft.com/office/powerpoint/2010/main" val="2108064503"/>
              </p:ext>
            </p:extLst>
          </p:nvPr>
        </p:nvGraphicFramePr>
        <p:xfrm>
          <a:off x="2096130" y="2818502"/>
          <a:ext cx="9198960" cy="3089713"/>
        </p:xfrm>
        <a:graphic>
          <a:graphicData uri="http://schemas.openxmlformats.org/drawingml/2006/table">
            <a:tbl>
              <a:tblPr firstRow="1" bandRow="1">
                <a:tableStyleId>{5C22544A-7EE6-4342-B048-85BDC9FD1C3A}</a:tableStyleId>
              </a:tblPr>
              <a:tblGrid>
                <a:gridCol w="2843129">
                  <a:extLst>
                    <a:ext uri="{9D8B030D-6E8A-4147-A177-3AD203B41FA5}">
                      <a16:colId xmlns:a16="http://schemas.microsoft.com/office/drawing/2014/main" val="2914085858"/>
                    </a:ext>
                  </a:extLst>
                </a:gridCol>
                <a:gridCol w="6355831">
                  <a:extLst>
                    <a:ext uri="{9D8B030D-6E8A-4147-A177-3AD203B41FA5}">
                      <a16:colId xmlns:a16="http://schemas.microsoft.com/office/drawing/2014/main" val="2118997187"/>
                    </a:ext>
                  </a:extLst>
                </a:gridCol>
              </a:tblGrid>
              <a:tr h="8672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The total revenue function outlines the earnings generated from the delivery of all fulfilled orders.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77013"/>
                  </a:ext>
                </a:extLst>
              </a:tr>
              <a:tr h="80177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500" b="0" i="0" kern="1200" dirty="0">
                          <a:solidFill>
                            <a:schemeClr val="dk1"/>
                          </a:solidFill>
                          <a:effectLst/>
                          <a:latin typeface="Arial" panose="020B0604020202020204" pitchFamily="34" charset="0"/>
                          <a:ea typeface="+mn-ea"/>
                          <a:cs typeface="Arial" panose="020B0604020202020204" pitchFamily="34" charset="0"/>
                        </a:rPr>
                        <a:t>The traveling expenses are linked to all generated tours</a:t>
                      </a:r>
                      <a:r>
                        <a:rPr lang="en-US" sz="1500" dirty="0">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7876917"/>
                  </a:ext>
                </a:extLst>
              </a:tr>
              <a:tr h="12835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500" dirty="0">
                          <a:latin typeface="Arial" panose="020B0604020202020204" pitchFamily="34" charset="0"/>
                          <a:cs typeface="Arial" panose="020B0604020202020204" pitchFamily="34" charset="0"/>
                        </a:rPr>
                        <a:t>The costs related to employing vehicles are contingent upon the number of vehicles utilized. It is important to note that the cost per kilometer traveled remains consistent, while the employment cost varies for each individual 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2202735"/>
                  </a:ext>
                </a:extLst>
              </a:tr>
            </a:tbl>
          </a:graphicData>
        </a:graphic>
      </p:graphicFrame>
      <p:pic>
        <p:nvPicPr>
          <p:cNvPr id="14" name="Hình ảnh 13">
            <a:extLst>
              <a:ext uri="{FF2B5EF4-FFF2-40B4-BE49-F238E27FC236}">
                <a16:creationId xmlns:a16="http://schemas.microsoft.com/office/drawing/2014/main" id="{F611B161-BECE-3292-E6AB-9DCC618E8F66}"/>
              </a:ext>
            </a:extLst>
          </p:cNvPr>
          <p:cNvPicPr>
            <a:picLocks noChangeAspect="1"/>
          </p:cNvPicPr>
          <p:nvPr/>
        </p:nvPicPr>
        <p:blipFill>
          <a:blip r:embed="rId2"/>
          <a:stretch>
            <a:fillRect/>
          </a:stretch>
        </p:blipFill>
        <p:spPr>
          <a:xfrm>
            <a:off x="2323798" y="2865066"/>
            <a:ext cx="2601409" cy="707976"/>
          </a:xfrm>
          <a:prstGeom prst="rect">
            <a:avLst/>
          </a:prstGeom>
        </p:spPr>
      </p:pic>
      <p:pic>
        <p:nvPicPr>
          <p:cNvPr id="12" name="Hình ảnh 11">
            <a:extLst>
              <a:ext uri="{FF2B5EF4-FFF2-40B4-BE49-F238E27FC236}">
                <a16:creationId xmlns:a16="http://schemas.microsoft.com/office/drawing/2014/main" id="{A7D1661F-48AA-3EA5-CA7D-4E55587943E1}"/>
              </a:ext>
            </a:extLst>
          </p:cNvPr>
          <p:cNvPicPr>
            <a:picLocks noChangeAspect="1"/>
          </p:cNvPicPr>
          <p:nvPr/>
        </p:nvPicPr>
        <p:blipFill>
          <a:blip r:embed="rId3"/>
          <a:stretch>
            <a:fillRect/>
          </a:stretch>
        </p:blipFill>
        <p:spPr>
          <a:xfrm>
            <a:off x="2412508" y="3825609"/>
            <a:ext cx="2512699" cy="542959"/>
          </a:xfrm>
          <a:prstGeom prst="rect">
            <a:avLst/>
          </a:prstGeom>
        </p:spPr>
      </p:pic>
      <p:pic>
        <p:nvPicPr>
          <p:cNvPr id="16" name="Hình ảnh 15">
            <a:extLst>
              <a:ext uri="{FF2B5EF4-FFF2-40B4-BE49-F238E27FC236}">
                <a16:creationId xmlns:a16="http://schemas.microsoft.com/office/drawing/2014/main" id="{94C6A16E-9C0F-FCF1-2233-A38B9743FEB4}"/>
              </a:ext>
            </a:extLst>
          </p:cNvPr>
          <p:cNvPicPr>
            <a:picLocks noChangeAspect="1"/>
          </p:cNvPicPr>
          <p:nvPr/>
        </p:nvPicPr>
        <p:blipFill>
          <a:blip r:embed="rId4"/>
          <a:stretch>
            <a:fillRect/>
          </a:stretch>
        </p:blipFill>
        <p:spPr>
          <a:xfrm>
            <a:off x="2759456" y="4679056"/>
            <a:ext cx="1953715" cy="706806"/>
          </a:xfrm>
          <a:prstGeom prst="rect">
            <a:avLst/>
          </a:prstGeom>
        </p:spPr>
      </p:pic>
      <p:pic>
        <p:nvPicPr>
          <p:cNvPr id="18" name="Hình ảnh 17">
            <a:extLst>
              <a:ext uri="{FF2B5EF4-FFF2-40B4-BE49-F238E27FC236}">
                <a16:creationId xmlns:a16="http://schemas.microsoft.com/office/drawing/2014/main" id="{B1627AF6-A9D6-C079-3ACF-42A62BC71479}"/>
              </a:ext>
            </a:extLst>
          </p:cNvPr>
          <p:cNvPicPr>
            <a:picLocks noChangeAspect="1"/>
          </p:cNvPicPr>
          <p:nvPr/>
        </p:nvPicPr>
        <p:blipFill>
          <a:blip r:embed="rId5"/>
          <a:stretch>
            <a:fillRect/>
          </a:stretch>
        </p:blipFill>
        <p:spPr>
          <a:xfrm>
            <a:off x="2096130" y="1392785"/>
            <a:ext cx="9198960" cy="1327550"/>
          </a:xfrm>
          <a:prstGeom prst="rect">
            <a:avLst/>
          </a:prstGeom>
        </p:spPr>
      </p:pic>
      <p:sp>
        <p:nvSpPr>
          <p:cNvPr id="19" name="Hộp Văn bản 18">
            <a:extLst>
              <a:ext uri="{FF2B5EF4-FFF2-40B4-BE49-F238E27FC236}">
                <a16:creationId xmlns:a16="http://schemas.microsoft.com/office/drawing/2014/main" id="{662E3C61-E70D-7736-866B-E0788F935A0E}"/>
              </a:ext>
            </a:extLst>
          </p:cNvPr>
          <p:cNvSpPr txBox="1"/>
          <p:nvPr/>
        </p:nvSpPr>
        <p:spPr>
          <a:xfrm>
            <a:off x="653412" y="760245"/>
            <a:ext cx="914133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The objective is to maximize the profit of the company</a:t>
            </a:r>
          </a:p>
        </p:txBody>
      </p:sp>
      <p:sp>
        <p:nvSpPr>
          <p:cNvPr id="20" name="Hộp Văn bản 19">
            <a:extLst>
              <a:ext uri="{FF2B5EF4-FFF2-40B4-BE49-F238E27FC236}">
                <a16:creationId xmlns:a16="http://schemas.microsoft.com/office/drawing/2014/main" id="{BDB2FCAA-F368-14E5-3EA5-6CDD46718E0C}"/>
              </a:ext>
            </a:extLst>
          </p:cNvPr>
          <p:cNvSpPr txBox="1"/>
          <p:nvPr/>
        </p:nvSpPr>
        <p:spPr>
          <a:xfrm>
            <a:off x="11072104" y="1856505"/>
            <a:ext cx="83570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642608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A80D-9F28-E9DA-D8D1-89B152C69061}"/>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EDFC00D2-0ABC-E54F-0438-142F48406370}"/>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Order-picking subproblem constraints</a:t>
            </a:r>
          </a:p>
        </p:txBody>
      </p:sp>
      <p:sp>
        <p:nvSpPr>
          <p:cNvPr id="4" name="Tiêu đề 1">
            <a:extLst>
              <a:ext uri="{FF2B5EF4-FFF2-40B4-BE49-F238E27FC236}">
                <a16:creationId xmlns:a16="http://schemas.microsoft.com/office/drawing/2014/main" id="{8C50AA73-D9A6-DA62-F0D1-38F1AD723995}"/>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B1ACBE6A-F4C3-CE9A-6B44-52F6BDC76D33}"/>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FD5FFD21-5BFE-FBFC-62CE-E3A22A132980}"/>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FA2F96D6-A983-3BD0-64E1-BB8F0C5036E7}"/>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E72437BE-A148-A50B-224B-0E9C64DAAE74}"/>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B879DC4F-A044-1CD0-1DB9-62118551725D}"/>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36E0B6DB-D0C0-D128-C31A-6FC599862180}"/>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F5CF398F-1A7C-C814-AAD5-B1C45CC8839C}"/>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6" name="Bảng 5">
            <a:extLst>
              <a:ext uri="{FF2B5EF4-FFF2-40B4-BE49-F238E27FC236}">
                <a16:creationId xmlns:a16="http://schemas.microsoft.com/office/drawing/2014/main" id="{7617FA59-F2F2-BCE4-D69D-89CA6CA5388B}"/>
              </a:ext>
            </a:extLst>
          </p:cNvPr>
          <p:cNvGraphicFramePr>
            <a:graphicFrameLocks noGrp="1"/>
          </p:cNvGraphicFramePr>
          <p:nvPr>
            <p:extLst>
              <p:ext uri="{D42A27DB-BD31-4B8C-83A1-F6EECF244321}">
                <p14:modId xmlns:p14="http://schemas.microsoft.com/office/powerpoint/2010/main" val="3411556657"/>
              </p:ext>
            </p:extLst>
          </p:nvPr>
        </p:nvGraphicFramePr>
        <p:xfrm>
          <a:off x="233495" y="884555"/>
          <a:ext cx="11725011" cy="5121246"/>
        </p:xfrm>
        <a:graphic>
          <a:graphicData uri="http://schemas.openxmlformats.org/drawingml/2006/table">
            <a:tbl>
              <a:tblPr firstRow="1" bandRow="1">
                <a:tableStyleId>{5C22544A-7EE6-4342-B048-85BDC9FD1C3A}</a:tableStyleId>
              </a:tblPr>
              <a:tblGrid>
                <a:gridCol w="718380">
                  <a:extLst>
                    <a:ext uri="{9D8B030D-6E8A-4147-A177-3AD203B41FA5}">
                      <a16:colId xmlns:a16="http://schemas.microsoft.com/office/drawing/2014/main" val="2261662212"/>
                    </a:ext>
                  </a:extLst>
                </a:gridCol>
                <a:gridCol w="6303364">
                  <a:extLst>
                    <a:ext uri="{9D8B030D-6E8A-4147-A177-3AD203B41FA5}">
                      <a16:colId xmlns:a16="http://schemas.microsoft.com/office/drawing/2014/main" val="1389848967"/>
                    </a:ext>
                  </a:extLst>
                </a:gridCol>
                <a:gridCol w="4703267">
                  <a:extLst>
                    <a:ext uri="{9D8B030D-6E8A-4147-A177-3AD203B41FA5}">
                      <a16:colId xmlns:a16="http://schemas.microsoft.com/office/drawing/2014/main" val="59595519"/>
                    </a:ext>
                  </a:extLst>
                </a:gridCol>
              </a:tblGrid>
              <a:tr h="11192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9341539"/>
                  </a:ext>
                </a:extLst>
              </a:tr>
              <a:tr h="11192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lnSpc>
                          <a:spcPct val="150000"/>
                        </a:lnSpc>
                      </a:pPr>
                      <a:r>
                        <a:rPr lang="en-US" sz="1500" dirty="0">
                          <a:latin typeface="Arial" panose="020B0604020202020204" pitchFamily="34" charset="0"/>
                          <a:cs typeface="Arial" panose="020B0604020202020204" pitchFamily="34" charset="0"/>
                        </a:rPr>
                        <a:t> Specify the time a delivery order is released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4057310"/>
                  </a:ext>
                </a:extLst>
              </a:tr>
              <a:tr h="11192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1821311"/>
                  </a:ext>
                </a:extLst>
              </a:tr>
              <a:tr h="11192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b="0" i="0" kern="1200" dirty="0">
                          <a:solidFill>
                            <a:schemeClr val="dk1"/>
                          </a:solidFill>
                          <a:effectLst/>
                          <a:latin typeface="Arial" panose="020B0604020202020204" pitchFamily="34" charset="0"/>
                          <a:ea typeface="+mn-ea"/>
                          <a:cs typeface="Arial" panose="020B0604020202020204" pitchFamily="34" charset="0"/>
                        </a:rPr>
                        <a:t>The order picking and vehicle routing subproblems are connected</a:t>
                      </a:r>
                      <a:r>
                        <a:rPr lang="en-US" sz="1500" dirty="0">
                          <a:latin typeface="Arial" panose="020B0604020202020204" pitchFamily="34" charset="0"/>
                          <a:cs typeface="Arial" panose="020B0604020202020204" pitchFamily="34" charset="0"/>
                        </a:rPr>
                        <a:t>. </a:t>
                      </a:r>
                      <a:r>
                        <a:rPr lang="en-US" sz="1500" b="0" i="0" kern="1200" dirty="0">
                          <a:solidFill>
                            <a:schemeClr val="dk1"/>
                          </a:solidFill>
                          <a:effectLst/>
                          <a:latin typeface="Arial" panose="020B0604020202020204" pitchFamily="34" charset="0"/>
                          <a:ea typeface="+mn-ea"/>
                          <a:cs typeface="Arial" panose="020B0604020202020204" pitchFamily="34" charset="0"/>
                        </a:rPr>
                        <a:t>A tour cannot start until all the corresponding orders have been supplied by the warehouse</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32242"/>
                  </a:ext>
                </a:extLst>
              </a:tr>
            </a:tbl>
          </a:graphicData>
        </a:graphic>
      </p:graphicFrame>
      <p:pic>
        <p:nvPicPr>
          <p:cNvPr id="8" name="Hình ảnh 7">
            <a:extLst>
              <a:ext uri="{FF2B5EF4-FFF2-40B4-BE49-F238E27FC236}">
                <a16:creationId xmlns:a16="http://schemas.microsoft.com/office/drawing/2014/main" id="{2DE2881A-78FE-1D0C-8052-E8DCDAFAB386}"/>
              </a:ext>
            </a:extLst>
          </p:cNvPr>
          <p:cNvPicPr>
            <a:picLocks noChangeAspect="1"/>
          </p:cNvPicPr>
          <p:nvPr/>
        </p:nvPicPr>
        <p:blipFill>
          <a:blip r:embed="rId2"/>
          <a:stretch>
            <a:fillRect/>
          </a:stretch>
        </p:blipFill>
        <p:spPr>
          <a:xfrm>
            <a:off x="1107398" y="1014005"/>
            <a:ext cx="3032902" cy="882699"/>
          </a:xfrm>
          <a:prstGeom prst="rect">
            <a:avLst/>
          </a:prstGeom>
        </p:spPr>
      </p:pic>
      <p:pic>
        <p:nvPicPr>
          <p:cNvPr id="10" name="Hình ảnh 9">
            <a:extLst>
              <a:ext uri="{FF2B5EF4-FFF2-40B4-BE49-F238E27FC236}">
                <a16:creationId xmlns:a16="http://schemas.microsoft.com/office/drawing/2014/main" id="{B8453CD1-598C-EAA9-46F4-C12D616DEEF3}"/>
              </a:ext>
            </a:extLst>
          </p:cNvPr>
          <p:cNvPicPr>
            <a:picLocks noChangeAspect="1"/>
          </p:cNvPicPr>
          <p:nvPr/>
        </p:nvPicPr>
        <p:blipFill>
          <a:blip r:embed="rId3"/>
          <a:stretch>
            <a:fillRect/>
          </a:stretch>
        </p:blipFill>
        <p:spPr>
          <a:xfrm>
            <a:off x="1496481" y="2057100"/>
            <a:ext cx="3098192" cy="988243"/>
          </a:xfrm>
          <a:prstGeom prst="rect">
            <a:avLst/>
          </a:prstGeom>
        </p:spPr>
      </p:pic>
      <p:pic>
        <p:nvPicPr>
          <p:cNvPr id="12" name="Hình ảnh 11">
            <a:extLst>
              <a:ext uri="{FF2B5EF4-FFF2-40B4-BE49-F238E27FC236}">
                <a16:creationId xmlns:a16="http://schemas.microsoft.com/office/drawing/2014/main" id="{CB627078-1DEA-05AA-96A3-0F4B0531E1DB}"/>
              </a:ext>
            </a:extLst>
          </p:cNvPr>
          <p:cNvPicPr>
            <a:picLocks noChangeAspect="1"/>
          </p:cNvPicPr>
          <p:nvPr/>
        </p:nvPicPr>
        <p:blipFill>
          <a:blip r:embed="rId4"/>
          <a:stretch>
            <a:fillRect/>
          </a:stretch>
        </p:blipFill>
        <p:spPr>
          <a:xfrm>
            <a:off x="1414035" y="3286699"/>
            <a:ext cx="5767199" cy="882699"/>
          </a:xfrm>
          <a:prstGeom prst="rect">
            <a:avLst/>
          </a:prstGeom>
        </p:spPr>
      </p:pic>
      <p:sp>
        <p:nvSpPr>
          <p:cNvPr id="13" name="Hộp Văn bản 12">
            <a:extLst>
              <a:ext uri="{FF2B5EF4-FFF2-40B4-BE49-F238E27FC236}">
                <a16:creationId xmlns:a16="http://schemas.microsoft.com/office/drawing/2014/main" id="{AF65C705-924C-BD39-1C34-A41B1DF6DA87}"/>
              </a:ext>
            </a:extLst>
          </p:cNvPr>
          <p:cNvSpPr txBox="1"/>
          <p:nvPr/>
        </p:nvSpPr>
        <p:spPr>
          <a:xfrm>
            <a:off x="390373" y="1280467"/>
            <a:ext cx="5436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4" name="Hộp Văn bản 13">
            <a:extLst>
              <a:ext uri="{FF2B5EF4-FFF2-40B4-BE49-F238E27FC236}">
                <a16:creationId xmlns:a16="http://schemas.microsoft.com/office/drawing/2014/main" id="{5869D814-096D-F600-EE5A-64FC2440AB42}"/>
              </a:ext>
            </a:extLst>
          </p:cNvPr>
          <p:cNvSpPr txBox="1"/>
          <p:nvPr/>
        </p:nvSpPr>
        <p:spPr>
          <a:xfrm>
            <a:off x="390374" y="2332513"/>
            <a:ext cx="54365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p>
        </p:txBody>
      </p:sp>
      <p:sp>
        <p:nvSpPr>
          <p:cNvPr id="15" name="Hộp Văn bản 14">
            <a:extLst>
              <a:ext uri="{FF2B5EF4-FFF2-40B4-BE49-F238E27FC236}">
                <a16:creationId xmlns:a16="http://schemas.microsoft.com/office/drawing/2014/main" id="{AE046683-F5AF-448E-E4A4-2140D50A0DB1}"/>
              </a:ext>
            </a:extLst>
          </p:cNvPr>
          <p:cNvSpPr txBox="1"/>
          <p:nvPr/>
        </p:nvSpPr>
        <p:spPr>
          <a:xfrm>
            <a:off x="390373" y="3412242"/>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(4)</a:t>
            </a:r>
          </a:p>
        </p:txBody>
      </p:sp>
      <p:pic>
        <p:nvPicPr>
          <p:cNvPr id="3" name="Hình ảnh 2">
            <a:extLst>
              <a:ext uri="{FF2B5EF4-FFF2-40B4-BE49-F238E27FC236}">
                <a16:creationId xmlns:a16="http://schemas.microsoft.com/office/drawing/2014/main" id="{0F837589-0EAD-F09F-B91B-CD8D4D8EBD52}"/>
              </a:ext>
            </a:extLst>
          </p:cNvPr>
          <p:cNvPicPr>
            <a:picLocks noChangeAspect="1"/>
          </p:cNvPicPr>
          <p:nvPr/>
        </p:nvPicPr>
        <p:blipFill>
          <a:blip r:embed="rId5"/>
          <a:stretch>
            <a:fillRect/>
          </a:stretch>
        </p:blipFill>
        <p:spPr>
          <a:xfrm>
            <a:off x="1391738" y="4758657"/>
            <a:ext cx="4632991" cy="540816"/>
          </a:xfrm>
          <a:prstGeom prst="rect">
            <a:avLst/>
          </a:prstGeom>
        </p:spPr>
      </p:pic>
      <p:sp>
        <p:nvSpPr>
          <p:cNvPr id="7" name="Hộp Văn bản 6">
            <a:extLst>
              <a:ext uri="{FF2B5EF4-FFF2-40B4-BE49-F238E27FC236}">
                <a16:creationId xmlns:a16="http://schemas.microsoft.com/office/drawing/2014/main" id="{3A5AB148-2A85-6E33-10B1-AFB3F0C303C9}"/>
              </a:ext>
            </a:extLst>
          </p:cNvPr>
          <p:cNvSpPr txBox="1"/>
          <p:nvPr/>
        </p:nvSpPr>
        <p:spPr>
          <a:xfrm>
            <a:off x="390373" y="4844399"/>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06940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AD9D-34D3-AA4F-66C8-572C474B3610}"/>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80817612-1072-5066-F6C6-FECC8438E576}"/>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Constraints</a:t>
            </a:r>
          </a:p>
        </p:txBody>
      </p:sp>
      <p:sp>
        <p:nvSpPr>
          <p:cNvPr id="4" name="Tiêu đề 1">
            <a:extLst>
              <a:ext uri="{FF2B5EF4-FFF2-40B4-BE49-F238E27FC236}">
                <a16:creationId xmlns:a16="http://schemas.microsoft.com/office/drawing/2014/main" id="{2C25A660-5594-9D1F-8435-7FE15DBCC0CF}"/>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51DDED91-8F6B-BCEE-DC92-FE52AA24196B}"/>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7258B303-75DE-3E9A-72E7-CAD6F29120FF}"/>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95FF9714-4163-FE63-8838-F970AF320177}"/>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6D454058-5533-B308-FBF3-9E4F46908982}"/>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B0C18B73-DFBC-1428-7F0D-3B592BB73564}"/>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E7ADAD35-9323-A783-3524-1C42C4AF4F4C}"/>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ECCE4660-4F4D-79AC-1E02-896F0C94573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FA53DAD8-1ECE-2AA5-E0A5-7948C3452FE5}"/>
              </a:ext>
            </a:extLst>
          </p:cNvPr>
          <p:cNvGraphicFramePr>
            <a:graphicFrameLocks noGrp="1"/>
          </p:cNvGraphicFramePr>
          <p:nvPr>
            <p:extLst>
              <p:ext uri="{D42A27DB-BD31-4B8C-83A1-F6EECF244321}">
                <p14:modId xmlns:p14="http://schemas.microsoft.com/office/powerpoint/2010/main" val="2791384025"/>
              </p:ext>
            </p:extLst>
          </p:nvPr>
        </p:nvGraphicFramePr>
        <p:xfrm>
          <a:off x="234696" y="1116309"/>
          <a:ext cx="11722608" cy="4474464"/>
        </p:xfrm>
        <a:graphic>
          <a:graphicData uri="http://schemas.openxmlformats.org/drawingml/2006/table">
            <a:tbl>
              <a:tblPr firstRow="1" bandRow="1">
                <a:tableStyleId>{5C22544A-7EE6-4342-B048-85BDC9FD1C3A}</a:tableStyleId>
              </a:tblPr>
              <a:tblGrid>
                <a:gridCol w="687199">
                  <a:extLst>
                    <a:ext uri="{9D8B030D-6E8A-4147-A177-3AD203B41FA5}">
                      <a16:colId xmlns:a16="http://schemas.microsoft.com/office/drawing/2014/main" val="4286849194"/>
                    </a:ext>
                  </a:extLst>
                </a:gridCol>
                <a:gridCol w="4976735">
                  <a:extLst>
                    <a:ext uri="{9D8B030D-6E8A-4147-A177-3AD203B41FA5}">
                      <a16:colId xmlns:a16="http://schemas.microsoft.com/office/drawing/2014/main" val="1896475907"/>
                    </a:ext>
                  </a:extLst>
                </a:gridCol>
                <a:gridCol w="6058674">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The delayed orders from the previous day must be delivered in the next 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514333"/>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dirty="0">
                          <a:latin typeface="Arial" panose="020B0604020202020204" pitchFamily="34" charset="0"/>
                          <a:cs typeface="Arial" panose="020B0604020202020204" pitchFamily="34" charset="0"/>
                        </a:rPr>
                        <a:t>A customer is assigned to exactly one vehicle if all</a:t>
                      </a:r>
                    </a:p>
                    <a:p>
                      <a:pPr algn="just">
                        <a:lnSpc>
                          <a:spcPct val="150000"/>
                        </a:lnSpc>
                      </a:pPr>
                      <a:r>
                        <a:rPr lang="en-US" sz="1500" dirty="0">
                          <a:latin typeface="Arial" panose="020B0604020202020204" pitchFamily="34" charset="0"/>
                          <a:cs typeface="Arial" panose="020B0604020202020204" pitchFamily="34" charset="0"/>
                        </a:rPr>
                        <a:t>requirements, which are time window and capacity, are satisfied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just">
                        <a:lnSpc>
                          <a:spcPct val="150000"/>
                        </a:lnSpc>
                      </a:pPr>
                      <a:r>
                        <a:rPr lang="en-US" sz="1500" dirty="0">
                          <a:latin typeface="Arial" panose="020B0604020202020204" pitchFamily="34" charset="0"/>
                          <a:cs typeface="Arial" panose="020B0604020202020204" pitchFamily="34" charset="0"/>
                        </a:rPr>
                        <a:t>The integrity of routing and customer-vehicle assignment. They also guarantee that the depot is included in a route containing at least one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35963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6203704"/>
                  </a:ext>
                </a:extLst>
              </a:tr>
            </a:tbl>
          </a:graphicData>
        </a:graphic>
      </p:graphicFrame>
      <p:pic>
        <p:nvPicPr>
          <p:cNvPr id="9" name="Hình ảnh 8">
            <a:extLst>
              <a:ext uri="{FF2B5EF4-FFF2-40B4-BE49-F238E27FC236}">
                <a16:creationId xmlns:a16="http://schemas.microsoft.com/office/drawing/2014/main" id="{8ADA0E8F-9C99-1025-6D2D-1F49D40A731B}"/>
              </a:ext>
            </a:extLst>
          </p:cNvPr>
          <p:cNvPicPr>
            <a:picLocks noChangeAspect="1"/>
          </p:cNvPicPr>
          <p:nvPr/>
        </p:nvPicPr>
        <p:blipFill>
          <a:blip r:embed="rId2"/>
          <a:stretch>
            <a:fillRect/>
          </a:stretch>
        </p:blipFill>
        <p:spPr>
          <a:xfrm>
            <a:off x="1385943" y="1224641"/>
            <a:ext cx="2805520" cy="899410"/>
          </a:xfrm>
          <a:prstGeom prst="rect">
            <a:avLst/>
          </a:prstGeom>
        </p:spPr>
      </p:pic>
      <p:pic>
        <p:nvPicPr>
          <p:cNvPr id="11" name="Hình ảnh 10">
            <a:extLst>
              <a:ext uri="{FF2B5EF4-FFF2-40B4-BE49-F238E27FC236}">
                <a16:creationId xmlns:a16="http://schemas.microsoft.com/office/drawing/2014/main" id="{458DF6EF-22AE-2DCB-1B0A-9C3159D1BF32}"/>
              </a:ext>
            </a:extLst>
          </p:cNvPr>
          <p:cNvPicPr>
            <a:picLocks noChangeAspect="1"/>
          </p:cNvPicPr>
          <p:nvPr/>
        </p:nvPicPr>
        <p:blipFill>
          <a:blip r:embed="rId3"/>
          <a:stretch>
            <a:fillRect/>
          </a:stretch>
        </p:blipFill>
        <p:spPr>
          <a:xfrm>
            <a:off x="1477063" y="2359024"/>
            <a:ext cx="2623279" cy="828733"/>
          </a:xfrm>
          <a:prstGeom prst="rect">
            <a:avLst/>
          </a:prstGeom>
        </p:spPr>
      </p:pic>
      <p:pic>
        <p:nvPicPr>
          <p:cNvPr id="13" name="Hình ảnh 12">
            <a:extLst>
              <a:ext uri="{FF2B5EF4-FFF2-40B4-BE49-F238E27FC236}">
                <a16:creationId xmlns:a16="http://schemas.microsoft.com/office/drawing/2014/main" id="{EE0C48A5-2CE9-BF4A-BE3F-0203E3469647}"/>
              </a:ext>
            </a:extLst>
          </p:cNvPr>
          <p:cNvPicPr>
            <a:picLocks noChangeAspect="1"/>
          </p:cNvPicPr>
          <p:nvPr/>
        </p:nvPicPr>
        <p:blipFill>
          <a:blip r:embed="rId4"/>
          <a:stretch>
            <a:fillRect/>
          </a:stretch>
        </p:blipFill>
        <p:spPr>
          <a:xfrm>
            <a:off x="1161737" y="3554656"/>
            <a:ext cx="3560164" cy="840485"/>
          </a:xfrm>
          <a:prstGeom prst="rect">
            <a:avLst/>
          </a:prstGeom>
        </p:spPr>
      </p:pic>
      <p:pic>
        <p:nvPicPr>
          <p:cNvPr id="15" name="Hình ảnh 14">
            <a:extLst>
              <a:ext uri="{FF2B5EF4-FFF2-40B4-BE49-F238E27FC236}">
                <a16:creationId xmlns:a16="http://schemas.microsoft.com/office/drawing/2014/main" id="{3FE805B8-F1E8-F6B8-4D9F-2FD08CEC895F}"/>
              </a:ext>
            </a:extLst>
          </p:cNvPr>
          <p:cNvPicPr>
            <a:picLocks noChangeAspect="1"/>
          </p:cNvPicPr>
          <p:nvPr/>
        </p:nvPicPr>
        <p:blipFill>
          <a:blip r:embed="rId5"/>
          <a:stretch>
            <a:fillRect/>
          </a:stretch>
        </p:blipFill>
        <p:spPr>
          <a:xfrm>
            <a:off x="1161737" y="4710357"/>
            <a:ext cx="3259827" cy="840485"/>
          </a:xfrm>
          <a:prstGeom prst="rect">
            <a:avLst/>
          </a:prstGeom>
        </p:spPr>
      </p:pic>
      <p:sp>
        <p:nvSpPr>
          <p:cNvPr id="16" name="Hộp Văn bản 15">
            <a:extLst>
              <a:ext uri="{FF2B5EF4-FFF2-40B4-BE49-F238E27FC236}">
                <a16:creationId xmlns:a16="http://schemas.microsoft.com/office/drawing/2014/main" id="{E9A48E6F-3E72-5053-794F-AFF553AE2DE5}"/>
              </a:ext>
            </a:extLst>
          </p:cNvPr>
          <p:cNvSpPr txBox="1"/>
          <p:nvPr/>
        </p:nvSpPr>
        <p:spPr>
          <a:xfrm>
            <a:off x="337796" y="1399707"/>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a:t>
            </a:r>
          </a:p>
        </p:txBody>
      </p:sp>
      <p:sp>
        <p:nvSpPr>
          <p:cNvPr id="17" name="Hộp Văn bản 16">
            <a:extLst>
              <a:ext uri="{FF2B5EF4-FFF2-40B4-BE49-F238E27FC236}">
                <a16:creationId xmlns:a16="http://schemas.microsoft.com/office/drawing/2014/main" id="{A2AAC790-FD91-D9C0-923F-D60F0908423E}"/>
              </a:ext>
            </a:extLst>
          </p:cNvPr>
          <p:cNvSpPr txBox="1"/>
          <p:nvPr/>
        </p:nvSpPr>
        <p:spPr>
          <a:xfrm>
            <a:off x="337795" y="2571387"/>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(7)</a:t>
            </a:r>
          </a:p>
        </p:txBody>
      </p:sp>
      <p:sp>
        <p:nvSpPr>
          <p:cNvPr id="18" name="Hộp Văn bản 17">
            <a:extLst>
              <a:ext uri="{FF2B5EF4-FFF2-40B4-BE49-F238E27FC236}">
                <a16:creationId xmlns:a16="http://schemas.microsoft.com/office/drawing/2014/main" id="{7DE6A8A9-4CF8-7E22-F60B-B29B2F954181}"/>
              </a:ext>
            </a:extLst>
          </p:cNvPr>
          <p:cNvSpPr txBox="1"/>
          <p:nvPr/>
        </p:nvSpPr>
        <p:spPr>
          <a:xfrm>
            <a:off x="337795" y="3743067"/>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(8)</a:t>
            </a:r>
          </a:p>
        </p:txBody>
      </p:sp>
      <p:sp>
        <p:nvSpPr>
          <p:cNvPr id="19" name="Hộp Văn bản 18">
            <a:extLst>
              <a:ext uri="{FF2B5EF4-FFF2-40B4-BE49-F238E27FC236}">
                <a16:creationId xmlns:a16="http://schemas.microsoft.com/office/drawing/2014/main" id="{883E575A-9BD5-DDDF-8BFA-F0CC37A05433}"/>
              </a:ext>
            </a:extLst>
          </p:cNvPr>
          <p:cNvSpPr txBox="1"/>
          <p:nvPr/>
        </p:nvSpPr>
        <p:spPr>
          <a:xfrm>
            <a:off x="337794" y="4904296"/>
            <a:ext cx="52788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2840640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28F4C-C48A-A5B4-8B21-1ED21298777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20DC92BD-89BD-B4C7-DEAB-A70868844FF3}"/>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err="1">
                <a:solidFill>
                  <a:schemeClr val="accent5">
                    <a:lumMod val="75000"/>
                  </a:schemeClr>
                </a:solidFill>
                <a:latin typeface="Arial" panose="020B0604020202020204" pitchFamily="34" charset="0"/>
                <a:cs typeface="Arial" panose="020B0604020202020204" pitchFamily="34" charset="0"/>
              </a:rPr>
              <a:t>Subroute</a:t>
            </a:r>
            <a:r>
              <a:rPr lang="en-US" sz="3000" b="1" dirty="0">
                <a:solidFill>
                  <a:schemeClr val="accent5">
                    <a:lumMod val="75000"/>
                  </a:schemeClr>
                </a:solidFill>
                <a:latin typeface="Arial" panose="020B0604020202020204" pitchFamily="34" charset="0"/>
                <a:cs typeface="Arial" panose="020B0604020202020204" pitchFamily="34" charset="0"/>
              </a:rPr>
              <a:t> elimination constraints</a:t>
            </a:r>
          </a:p>
        </p:txBody>
      </p:sp>
      <p:sp>
        <p:nvSpPr>
          <p:cNvPr id="4" name="Tiêu đề 1">
            <a:extLst>
              <a:ext uri="{FF2B5EF4-FFF2-40B4-BE49-F238E27FC236}">
                <a16:creationId xmlns:a16="http://schemas.microsoft.com/office/drawing/2014/main" id="{9A6A916A-7776-C3E6-6AE1-1EA555A726E8}"/>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B4F30997-D376-C6EE-0C66-27E8DDAF9EC3}"/>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CBEE7E0C-35F9-4169-5C36-E8CC7E5F601C}"/>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C99F2583-3096-CAAD-61E9-088006131BEE}"/>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66C995FE-9224-3A5B-20A0-F77AD83E1810}"/>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25E9387D-ECFD-227B-5F40-56EC23B64B6F}"/>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ABA09627-6996-916A-FA9D-3BDF79C1A90D}"/>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0B8E6016-495E-A140-01CA-4160E3D309F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1BA4857B-DCA7-E99E-95B3-C3A5B7ACA7FB}"/>
              </a:ext>
            </a:extLst>
          </p:cNvPr>
          <p:cNvGraphicFramePr>
            <a:graphicFrameLocks noGrp="1"/>
          </p:cNvGraphicFramePr>
          <p:nvPr>
            <p:extLst>
              <p:ext uri="{D42A27DB-BD31-4B8C-83A1-F6EECF244321}">
                <p14:modId xmlns:p14="http://schemas.microsoft.com/office/powerpoint/2010/main" val="886517376"/>
              </p:ext>
            </p:extLst>
          </p:nvPr>
        </p:nvGraphicFramePr>
        <p:xfrm>
          <a:off x="298872" y="1371675"/>
          <a:ext cx="11722609" cy="3355848"/>
        </p:xfrm>
        <a:graphic>
          <a:graphicData uri="http://schemas.openxmlformats.org/drawingml/2006/table">
            <a:tbl>
              <a:tblPr firstRow="1" bandRow="1">
                <a:tableStyleId>{5C22544A-7EE6-4342-B048-85BDC9FD1C3A}</a:tableStyleId>
              </a:tblPr>
              <a:tblGrid>
                <a:gridCol w="690479">
                  <a:extLst>
                    <a:ext uri="{9D8B030D-6E8A-4147-A177-3AD203B41FA5}">
                      <a16:colId xmlns:a16="http://schemas.microsoft.com/office/drawing/2014/main" val="639060891"/>
                    </a:ext>
                  </a:extLst>
                </a:gridCol>
                <a:gridCol w="6318354">
                  <a:extLst>
                    <a:ext uri="{9D8B030D-6E8A-4147-A177-3AD203B41FA5}">
                      <a16:colId xmlns:a16="http://schemas.microsoft.com/office/drawing/2014/main" val="4286849194"/>
                    </a:ext>
                  </a:extLst>
                </a:gridCol>
                <a:gridCol w="4713776">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nSpc>
                          <a:spcPct val="150000"/>
                        </a:lnSpc>
                      </a:pPr>
                      <a:r>
                        <a:rPr lang="en-US" sz="1500" b="0" i="0" kern="1200" dirty="0">
                          <a:solidFill>
                            <a:schemeClr val="tx1"/>
                          </a:solidFill>
                          <a:effectLst/>
                          <a:latin typeface="Arial" panose="020B0604020202020204" pitchFamily="34" charset="0"/>
                          <a:ea typeface="+mn-ea"/>
                          <a:cs typeface="Arial" panose="020B0604020202020204" pitchFamily="34" charset="0"/>
                        </a:rPr>
                        <a:t>Prevent the formation of </a:t>
                      </a:r>
                      <a:r>
                        <a:rPr lang="en-US" sz="1500" b="0" i="0" kern="1200" dirty="0" err="1">
                          <a:solidFill>
                            <a:schemeClr val="tx1"/>
                          </a:solidFill>
                          <a:effectLst/>
                          <a:latin typeface="Arial" panose="020B0604020202020204" pitchFamily="34" charset="0"/>
                          <a:ea typeface="+mn-ea"/>
                          <a:cs typeface="Arial" panose="020B0604020202020204" pitchFamily="34" charset="0"/>
                        </a:rPr>
                        <a:t>subroute</a:t>
                      </a:r>
                      <a:r>
                        <a:rPr lang="en-US" sz="1500" b="0" i="0" kern="1200" dirty="0">
                          <a:solidFill>
                            <a:schemeClr val="tx1"/>
                          </a:solidFill>
                          <a:effectLst/>
                          <a:latin typeface="Arial" panose="020B0604020202020204" pitchFamily="34" charset="0"/>
                          <a:ea typeface="+mn-ea"/>
                          <a:cs typeface="Arial" panose="020B0604020202020204" pitchFamily="34" charset="0"/>
                        </a:rPr>
                        <a:t> issues by MTZ (Miller Tucker </a:t>
                      </a:r>
                      <a:r>
                        <a:rPr lang="en-US" sz="1500" b="0" i="0" kern="1200" dirty="0" err="1">
                          <a:solidFill>
                            <a:schemeClr val="tx1"/>
                          </a:solidFill>
                          <a:effectLst/>
                          <a:latin typeface="Arial" panose="020B0604020202020204" pitchFamily="34" charset="0"/>
                          <a:ea typeface="+mn-ea"/>
                          <a:cs typeface="Arial" panose="020B0604020202020204" pitchFamily="34" charset="0"/>
                        </a:rPr>
                        <a:t>Zemlin</a:t>
                      </a:r>
                      <a:r>
                        <a:rPr lang="en-US" sz="1500" b="0" i="0" kern="1200" dirty="0">
                          <a:solidFill>
                            <a:schemeClr val="tx1"/>
                          </a:solidFill>
                          <a:effectLst/>
                          <a:latin typeface="Arial" panose="020B0604020202020204" pitchFamily="34" charset="0"/>
                          <a:ea typeface="+mn-ea"/>
                          <a:cs typeface="Arial" panose="020B0604020202020204" pitchFamily="34" charset="0"/>
                        </a:rPr>
                        <a:t>)</a:t>
                      </a:r>
                      <a:br>
                        <a:rPr lang="en-US" sz="1500" dirty="0">
                          <a:solidFill>
                            <a:schemeClr val="tx1"/>
                          </a:solidFill>
                        </a:rPr>
                      </a:br>
                      <a:endParaRPr lang="en-US" sz="15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514333"/>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359631"/>
                  </a:ext>
                </a:extLst>
              </a:tr>
            </a:tbl>
          </a:graphicData>
        </a:graphic>
      </p:graphicFrame>
      <p:pic>
        <p:nvPicPr>
          <p:cNvPr id="6" name="Hình ảnh 5">
            <a:extLst>
              <a:ext uri="{FF2B5EF4-FFF2-40B4-BE49-F238E27FC236}">
                <a16:creationId xmlns:a16="http://schemas.microsoft.com/office/drawing/2014/main" id="{9FEBEB63-E6CF-7092-8ED8-40F084AC714D}"/>
              </a:ext>
            </a:extLst>
          </p:cNvPr>
          <p:cNvPicPr>
            <a:picLocks noChangeAspect="1"/>
          </p:cNvPicPr>
          <p:nvPr/>
        </p:nvPicPr>
        <p:blipFill>
          <a:blip r:embed="rId2"/>
          <a:stretch>
            <a:fillRect/>
          </a:stretch>
        </p:blipFill>
        <p:spPr>
          <a:xfrm>
            <a:off x="1536133" y="1592995"/>
            <a:ext cx="5717819" cy="624278"/>
          </a:xfrm>
          <a:prstGeom prst="rect">
            <a:avLst/>
          </a:prstGeom>
        </p:spPr>
      </p:pic>
      <p:pic>
        <p:nvPicPr>
          <p:cNvPr id="9" name="Hình ảnh 8">
            <a:extLst>
              <a:ext uri="{FF2B5EF4-FFF2-40B4-BE49-F238E27FC236}">
                <a16:creationId xmlns:a16="http://schemas.microsoft.com/office/drawing/2014/main" id="{FBC5F70E-9EF5-A1CE-3A99-B1DD41D7AC4D}"/>
              </a:ext>
            </a:extLst>
          </p:cNvPr>
          <p:cNvPicPr>
            <a:picLocks noChangeAspect="1"/>
          </p:cNvPicPr>
          <p:nvPr/>
        </p:nvPicPr>
        <p:blipFill>
          <a:blip r:embed="rId3"/>
          <a:stretch>
            <a:fillRect/>
          </a:stretch>
        </p:blipFill>
        <p:spPr>
          <a:xfrm>
            <a:off x="1536133" y="2576255"/>
            <a:ext cx="3358156" cy="852745"/>
          </a:xfrm>
          <a:prstGeom prst="rect">
            <a:avLst/>
          </a:prstGeom>
        </p:spPr>
      </p:pic>
      <p:pic>
        <p:nvPicPr>
          <p:cNvPr id="11" name="Hình ảnh 10">
            <a:extLst>
              <a:ext uri="{FF2B5EF4-FFF2-40B4-BE49-F238E27FC236}">
                <a16:creationId xmlns:a16="http://schemas.microsoft.com/office/drawing/2014/main" id="{F6CA781E-EF4E-EDCC-585C-51348C78B706}"/>
              </a:ext>
            </a:extLst>
          </p:cNvPr>
          <p:cNvPicPr>
            <a:picLocks noChangeAspect="1"/>
          </p:cNvPicPr>
          <p:nvPr/>
        </p:nvPicPr>
        <p:blipFill>
          <a:blip r:embed="rId4"/>
          <a:stretch>
            <a:fillRect/>
          </a:stretch>
        </p:blipFill>
        <p:spPr>
          <a:xfrm>
            <a:off x="1536133" y="3661606"/>
            <a:ext cx="3643899" cy="883577"/>
          </a:xfrm>
          <a:prstGeom prst="rect">
            <a:avLst/>
          </a:prstGeom>
        </p:spPr>
      </p:pic>
      <p:sp>
        <p:nvSpPr>
          <p:cNvPr id="12" name="Hộp Văn bản 11">
            <a:extLst>
              <a:ext uri="{FF2B5EF4-FFF2-40B4-BE49-F238E27FC236}">
                <a16:creationId xmlns:a16="http://schemas.microsoft.com/office/drawing/2014/main" id="{CFBE8199-56F3-4306-3881-DC7264D40399}"/>
              </a:ext>
            </a:extLst>
          </p:cNvPr>
          <p:cNvSpPr txBox="1"/>
          <p:nvPr/>
        </p:nvSpPr>
        <p:spPr>
          <a:xfrm>
            <a:off x="371521" y="1752854"/>
            <a:ext cx="65530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a:t>
            </a:r>
          </a:p>
        </p:txBody>
      </p:sp>
      <p:sp>
        <p:nvSpPr>
          <p:cNvPr id="13" name="Hộp Văn bản 12">
            <a:extLst>
              <a:ext uri="{FF2B5EF4-FFF2-40B4-BE49-F238E27FC236}">
                <a16:creationId xmlns:a16="http://schemas.microsoft.com/office/drawing/2014/main" id="{1886CFF4-DD26-884E-69A6-6B7A41926CA7}"/>
              </a:ext>
            </a:extLst>
          </p:cNvPr>
          <p:cNvSpPr txBox="1"/>
          <p:nvPr/>
        </p:nvSpPr>
        <p:spPr>
          <a:xfrm>
            <a:off x="371521" y="2812824"/>
            <a:ext cx="8242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(11)</a:t>
            </a:r>
          </a:p>
        </p:txBody>
      </p:sp>
      <p:sp>
        <p:nvSpPr>
          <p:cNvPr id="14" name="Hộp Văn bản 13">
            <a:extLst>
              <a:ext uri="{FF2B5EF4-FFF2-40B4-BE49-F238E27FC236}">
                <a16:creationId xmlns:a16="http://schemas.microsoft.com/office/drawing/2014/main" id="{9E9567E0-1451-BB1B-7203-8FC82935A227}"/>
              </a:ext>
            </a:extLst>
          </p:cNvPr>
          <p:cNvSpPr txBox="1"/>
          <p:nvPr/>
        </p:nvSpPr>
        <p:spPr>
          <a:xfrm>
            <a:off x="371522" y="3972139"/>
            <a:ext cx="82426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(12)</a:t>
            </a:r>
          </a:p>
        </p:txBody>
      </p:sp>
    </p:spTree>
    <p:extLst>
      <p:ext uri="{BB962C8B-B14F-4D97-AF65-F5344CB8AC3E}">
        <p14:creationId xmlns:p14="http://schemas.microsoft.com/office/powerpoint/2010/main" val="139279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4672-7192-6790-86E0-661FF89B0B5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72EA858-29E0-FA96-B70D-8AC0923B302B}"/>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Routing Constraints</a:t>
            </a:r>
          </a:p>
        </p:txBody>
      </p:sp>
      <p:sp>
        <p:nvSpPr>
          <p:cNvPr id="4" name="Tiêu đề 1">
            <a:extLst>
              <a:ext uri="{FF2B5EF4-FFF2-40B4-BE49-F238E27FC236}">
                <a16:creationId xmlns:a16="http://schemas.microsoft.com/office/drawing/2014/main" id="{0E2F572D-1EAE-C764-10B4-1EAFCB6B4E68}"/>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12A894F7-2FDE-F555-37F2-666DF07C0F1D}"/>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63FE0919-1369-F2F7-4DD7-EB426A6380BF}"/>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DE648D9C-06A1-08F5-224D-42BDB6F6A709}"/>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A5D58043-634B-CB57-A263-18BC6D7CB300}"/>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4FE57B6B-1697-6416-F285-1833F5BA9071}"/>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E5491175-A8B0-5CBA-F18A-DA755AC64B2D}"/>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3C4A4D83-C1C6-4CD4-77B5-4F7AC3291220}"/>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E4170EBF-D663-0A2D-7F6E-F27678566936}"/>
              </a:ext>
            </a:extLst>
          </p:cNvPr>
          <p:cNvGraphicFramePr>
            <a:graphicFrameLocks noGrp="1"/>
          </p:cNvGraphicFramePr>
          <p:nvPr>
            <p:extLst>
              <p:ext uri="{D42A27DB-BD31-4B8C-83A1-F6EECF244321}">
                <p14:modId xmlns:p14="http://schemas.microsoft.com/office/powerpoint/2010/main" val="2624681799"/>
              </p:ext>
            </p:extLst>
          </p:nvPr>
        </p:nvGraphicFramePr>
        <p:xfrm>
          <a:off x="182230" y="1960543"/>
          <a:ext cx="11722608" cy="2237232"/>
        </p:xfrm>
        <a:graphic>
          <a:graphicData uri="http://schemas.openxmlformats.org/drawingml/2006/table">
            <a:tbl>
              <a:tblPr firstRow="1" bandRow="1">
                <a:tableStyleId>{5C22544A-7EE6-4342-B048-85BDC9FD1C3A}</a:tableStyleId>
              </a:tblPr>
              <a:tblGrid>
                <a:gridCol w="762150">
                  <a:extLst>
                    <a:ext uri="{9D8B030D-6E8A-4147-A177-3AD203B41FA5}">
                      <a16:colId xmlns:a16="http://schemas.microsoft.com/office/drawing/2014/main" val="3443215136"/>
                    </a:ext>
                  </a:extLst>
                </a:gridCol>
                <a:gridCol w="4152276">
                  <a:extLst>
                    <a:ext uri="{9D8B030D-6E8A-4147-A177-3AD203B41FA5}">
                      <a16:colId xmlns:a16="http://schemas.microsoft.com/office/drawing/2014/main" val="4286849194"/>
                    </a:ext>
                  </a:extLst>
                </a:gridCol>
                <a:gridCol w="6808182">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Each vehicle is limited to undertaking a single tour, and it must start from the depot and end at the depot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514333"/>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bl>
          </a:graphicData>
        </a:graphic>
      </p:graphicFrame>
      <p:pic>
        <p:nvPicPr>
          <p:cNvPr id="6" name="Hình ảnh 5">
            <a:extLst>
              <a:ext uri="{FF2B5EF4-FFF2-40B4-BE49-F238E27FC236}">
                <a16:creationId xmlns:a16="http://schemas.microsoft.com/office/drawing/2014/main" id="{6F1E4003-180B-C114-89EE-DEA7379778EB}"/>
              </a:ext>
            </a:extLst>
          </p:cNvPr>
          <p:cNvPicPr>
            <a:picLocks noChangeAspect="1"/>
          </p:cNvPicPr>
          <p:nvPr/>
        </p:nvPicPr>
        <p:blipFill>
          <a:blip r:embed="rId2"/>
          <a:stretch>
            <a:fillRect/>
          </a:stretch>
        </p:blipFill>
        <p:spPr>
          <a:xfrm>
            <a:off x="1742572" y="2146339"/>
            <a:ext cx="2378763" cy="866340"/>
          </a:xfrm>
          <a:prstGeom prst="rect">
            <a:avLst/>
          </a:prstGeom>
        </p:spPr>
      </p:pic>
      <p:pic>
        <p:nvPicPr>
          <p:cNvPr id="9" name="Hình ảnh 8">
            <a:extLst>
              <a:ext uri="{FF2B5EF4-FFF2-40B4-BE49-F238E27FC236}">
                <a16:creationId xmlns:a16="http://schemas.microsoft.com/office/drawing/2014/main" id="{A0E0EE2F-90BF-2B05-B6C3-510CB526CFEC}"/>
              </a:ext>
            </a:extLst>
          </p:cNvPr>
          <p:cNvPicPr>
            <a:picLocks noChangeAspect="1"/>
          </p:cNvPicPr>
          <p:nvPr/>
        </p:nvPicPr>
        <p:blipFill>
          <a:blip r:embed="rId3"/>
          <a:stretch>
            <a:fillRect/>
          </a:stretch>
        </p:blipFill>
        <p:spPr>
          <a:xfrm>
            <a:off x="1721300" y="3219262"/>
            <a:ext cx="2421308" cy="866340"/>
          </a:xfrm>
          <a:prstGeom prst="rect">
            <a:avLst/>
          </a:prstGeom>
        </p:spPr>
      </p:pic>
      <p:sp>
        <p:nvSpPr>
          <p:cNvPr id="11" name="Hộp Văn bản 10">
            <a:extLst>
              <a:ext uri="{FF2B5EF4-FFF2-40B4-BE49-F238E27FC236}">
                <a16:creationId xmlns:a16="http://schemas.microsoft.com/office/drawing/2014/main" id="{6C28BF69-AA1D-42CE-0D45-AB0C56C9C1D0}"/>
              </a:ext>
            </a:extLst>
          </p:cNvPr>
          <p:cNvSpPr txBox="1"/>
          <p:nvPr/>
        </p:nvSpPr>
        <p:spPr>
          <a:xfrm>
            <a:off x="287567" y="2324642"/>
            <a:ext cx="8127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(13)</a:t>
            </a:r>
          </a:p>
        </p:txBody>
      </p:sp>
      <p:sp>
        <p:nvSpPr>
          <p:cNvPr id="12" name="Hộp Văn bản 11">
            <a:extLst>
              <a:ext uri="{FF2B5EF4-FFF2-40B4-BE49-F238E27FC236}">
                <a16:creationId xmlns:a16="http://schemas.microsoft.com/office/drawing/2014/main" id="{64B39012-10ED-E30C-53F6-B0D027D6254C}"/>
              </a:ext>
            </a:extLst>
          </p:cNvPr>
          <p:cNvSpPr txBox="1"/>
          <p:nvPr/>
        </p:nvSpPr>
        <p:spPr>
          <a:xfrm>
            <a:off x="287162" y="3463245"/>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(14)</a:t>
            </a:r>
          </a:p>
        </p:txBody>
      </p:sp>
    </p:spTree>
    <p:extLst>
      <p:ext uri="{BB962C8B-B14F-4D97-AF65-F5344CB8AC3E}">
        <p14:creationId xmlns:p14="http://schemas.microsoft.com/office/powerpoint/2010/main" val="230416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C480-3436-7F25-4D91-3F7DAA22E0D4}"/>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0713505A-6BAF-1FA4-42E4-F192E1FD9434}"/>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Time – window constraints</a:t>
            </a:r>
          </a:p>
        </p:txBody>
      </p:sp>
      <p:sp>
        <p:nvSpPr>
          <p:cNvPr id="4" name="Tiêu đề 1">
            <a:extLst>
              <a:ext uri="{FF2B5EF4-FFF2-40B4-BE49-F238E27FC236}">
                <a16:creationId xmlns:a16="http://schemas.microsoft.com/office/drawing/2014/main" id="{F5F1F1BC-719D-7F0B-98F5-616A220E04A1}"/>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2FDEEBD0-7ECD-51CB-C087-AC4C05605184}"/>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11CDCA72-ED16-ADA4-C127-15D907EA2A55}"/>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250FBAA6-3B5E-E751-20E9-4170E7CE25B2}"/>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75A3FAC0-AC32-AAF3-CD1C-A85B7CFEBF0A}"/>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741B4016-F21D-0F17-10B6-6237B83B0829}"/>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83E6512A-E6EE-9601-04AF-3272649E8716}"/>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02F4682B-858B-19F1-8ABB-70D2652A4138}"/>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FDB923B3-812B-B75E-4B5C-0D51B35655B7}"/>
              </a:ext>
            </a:extLst>
          </p:cNvPr>
          <p:cNvGraphicFramePr>
            <a:graphicFrameLocks noGrp="1"/>
          </p:cNvGraphicFramePr>
          <p:nvPr>
            <p:extLst>
              <p:ext uri="{D42A27DB-BD31-4B8C-83A1-F6EECF244321}">
                <p14:modId xmlns:p14="http://schemas.microsoft.com/office/powerpoint/2010/main" val="772002157"/>
              </p:ext>
            </p:extLst>
          </p:nvPr>
        </p:nvGraphicFramePr>
        <p:xfrm>
          <a:off x="307148" y="1116309"/>
          <a:ext cx="11722608" cy="4474464"/>
        </p:xfrm>
        <a:graphic>
          <a:graphicData uri="http://schemas.openxmlformats.org/drawingml/2006/table">
            <a:tbl>
              <a:tblPr firstRow="1" bandRow="1">
                <a:tableStyleId>{5C22544A-7EE6-4342-B048-85BDC9FD1C3A}</a:tableStyleId>
              </a:tblPr>
              <a:tblGrid>
                <a:gridCol w="644727">
                  <a:extLst>
                    <a:ext uri="{9D8B030D-6E8A-4147-A177-3AD203B41FA5}">
                      <a16:colId xmlns:a16="http://schemas.microsoft.com/office/drawing/2014/main" val="925840015"/>
                    </a:ext>
                  </a:extLst>
                </a:gridCol>
                <a:gridCol w="5538866">
                  <a:extLst>
                    <a:ext uri="{9D8B030D-6E8A-4147-A177-3AD203B41FA5}">
                      <a16:colId xmlns:a16="http://schemas.microsoft.com/office/drawing/2014/main" val="4286849194"/>
                    </a:ext>
                  </a:extLst>
                </a:gridCol>
                <a:gridCol w="5539015">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Define the earliest possible starting time of a service at customer’s home, which cannot be earlier than when the vehicle arrives at that location or earlier than the lower bound of the delivery time window defined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35963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3134949"/>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9313319"/>
                  </a:ext>
                </a:extLst>
              </a:tr>
            </a:tbl>
          </a:graphicData>
        </a:graphic>
      </p:graphicFrame>
      <p:pic>
        <p:nvPicPr>
          <p:cNvPr id="9" name="Hình ảnh 8">
            <a:extLst>
              <a:ext uri="{FF2B5EF4-FFF2-40B4-BE49-F238E27FC236}">
                <a16:creationId xmlns:a16="http://schemas.microsoft.com/office/drawing/2014/main" id="{0FBAD020-2C2B-C619-C263-AB07E897F6CC}"/>
              </a:ext>
            </a:extLst>
          </p:cNvPr>
          <p:cNvPicPr>
            <a:picLocks noChangeAspect="1"/>
          </p:cNvPicPr>
          <p:nvPr/>
        </p:nvPicPr>
        <p:blipFill>
          <a:blip r:embed="rId2"/>
          <a:stretch>
            <a:fillRect/>
          </a:stretch>
        </p:blipFill>
        <p:spPr>
          <a:xfrm>
            <a:off x="1297004" y="1328276"/>
            <a:ext cx="5095659" cy="603546"/>
          </a:xfrm>
          <a:prstGeom prst="rect">
            <a:avLst/>
          </a:prstGeom>
        </p:spPr>
      </p:pic>
      <p:pic>
        <p:nvPicPr>
          <p:cNvPr id="11" name="Hình ảnh 10">
            <a:extLst>
              <a:ext uri="{FF2B5EF4-FFF2-40B4-BE49-F238E27FC236}">
                <a16:creationId xmlns:a16="http://schemas.microsoft.com/office/drawing/2014/main" id="{6D614AB4-9521-B92C-B3E6-5B72E87764F7}"/>
              </a:ext>
            </a:extLst>
          </p:cNvPr>
          <p:cNvPicPr>
            <a:picLocks noChangeAspect="1"/>
          </p:cNvPicPr>
          <p:nvPr/>
        </p:nvPicPr>
        <p:blipFill>
          <a:blip r:embed="rId3"/>
          <a:stretch>
            <a:fillRect/>
          </a:stretch>
        </p:blipFill>
        <p:spPr>
          <a:xfrm>
            <a:off x="1410407" y="2459646"/>
            <a:ext cx="4982256" cy="537377"/>
          </a:xfrm>
          <a:prstGeom prst="rect">
            <a:avLst/>
          </a:prstGeom>
        </p:spPr>
      </p:pic>
      <p:pic>
        <p:nvPicPr>
          <p:cNvPr id="13" name="Hình ảnh 12">
            <a:extLst>
              <a:ext uri="{FF2B5EF4-FFF2-40B4-BE49-F238E27FC236}">
                <a16:creationId xmlns:a16="http://schemas.microsoft.com/office/drawing/2014/main" id="{68B74C85-0239-7F2E-CD53-D4DFA4B2DFD9}"/>
              </a:ext>
            </a:extLst>
          </p:cNvPr>
          <p:cNvPicPr>
            <a:picLocks noChangeAspect="1"/>
          </p:cNvPicPr>
          <p:nvPr/>
        </p:nvPicPr>
        <p:blipFill>
          <a:blip r:embed="rId4"/>
          <a:stretch>
            <a:fillRect/>
          </a:stretch>
        </p:blipFill>
        <p:spPr>
          <a:xfrm>
            <a:off x="1297004" y="3418470"/>
            <a:ext cx="4982256" cy="754886"/>
          </a:xfrm>
          <a:prstGeom prst="rect">
            <a:avLst/>
          </a:prstGeom>
        </p:spPr>
      </p:pic>
      <p:pic>
        <p:nvPicPr>
          <p:cNvPr id="15" name="Hình ảnh 14">
            <a:extLst>
              <a:ext uri="{FF2B5EF4-FFF2-40B4-BE49-F238E27FC236}">
                <a16:creationId xmlns:a16="http://schemas.microsoft.com/office/drawing/2014/main" id="{0EBCB515-04F8-0A41-8DC3-A2DA3B9991C2}"/>
              </a:ext>
            </a:extLst>
          </p:cNvPr>
          <p:cNvPicPr>
            <a:picLocks noChangeAspect="1"/>
          </p:cNvPicPr>
          <p:nvPr/>
        </p:nvPicPr>
        <p:blipFill>
          <a:blip r:embed="rId5"/>
          <a:stretch>
            <a:fillRect/>
          </a:stretch>
        </p:blipFill>
        <p:spPr>
          <a:xfrm>
            <a:off x="1410407" y="4655756"/>
            <a:ext cx="4028651" cy="562352"/>
          </a:xfrm>
          <a:prstGeom prst="rect">
            <a:avLst/>
          </a:prstGeom>
        </p:spPr>
      </p:pic>
      <p:sp>
        <p:nvSpPr>
          <p:cNvPr id="16" name="Hộp Văn bản 15">
            <a:extLst>
              <a:ext uri="{FF2B5EF4-FFF2-40B4-BE49-F238E27FC236}">
                <a16:creationId xmlns:a16="http://schemas.microsoft.com/office/drawing/2014/main" id="{6EED739A-E2DB-188A-DA9D-1A158C754D04}"/>
              </a:ext>
            </a:extLst>
          </p:cNvPr>
          <p:cNvSpPr txBox="1"/>
          <p:nvPr/>
        </p:nvSpPr>
        <p:spPr>
          <a:xfrm>
            <a:off x="330298" y="1470999"/>
            <a:ext cx="61782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(15)</a:t>
            </a:r>
          </a:p>
        </p:txBody>
      </p:sp>
      <p:sp>
        <p:nvSpPr>
          <p:cNvPr id="17" name="Hộp Văn bản 16">
            <a:extLst>
              <a:ext uri="{FF2B5EF4-FFF2-40B4-BE49-F238E27FC236}">
                <a16:creationId xmlns:a16="http://schemas.microsoft.com/office/drawing/2014/main" id="{1F2A94FE-2865-0071-D57D-12A1B501A886}"/>
              </a:ext>
            </a:extLst>
          </p:cNvPr>
          <p:cNvSpPr txBox="1"/>
          <p:nvPr/>
        </p:nvSpPr>
        <p:spPr>
          <a:xfrm>
            <a:off x="342002" y="2564352"/>
            <a:ext cx="65530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(16)</a:t>
            </a:r>
          </a:p>
        </p:txBody>
      </p:sp>
      <p:sp>
        <p:nvSpPr>
          <p:cNvPr id="18" name="Hộp Văn bản 17">
            <a:extLst>
              <a:ext uri="{FF2B5EF4-FFF2-40B4-BE49-F238E27FC236}">
                <a16:creationId xmlns:a16="http://schemas.microsoft.com/office/drawing/2014/main" id="{9D79659C-2F59-928E-3C97-27E177AFA72D}"/>
              </a:ext>
            </a:extLst>
          </p:cNvPr>
          <p:cNvSpPr txBox="1"/>
          <p:nvPr/>
        </p:nvSpPr>
        <p:spPr>
          <a:xfrm>
            <a:off x="342002" y="3739651"/>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(17)</a:t>
            </a:r>
          </a:p>
        </p:txBody>
      </p:sp>
      <p:sp>
        <p:nvSpPr>
          <p:cNvPr id="19" name="Hộp Văn bản 18">
            <a:extLst>
              <a:ext uri="{FF2B5EF4-FFF2-40B4-BE49-F238E27FC236}">
                <a16:creationId xmlns:a16="http://schemas.microsoft.com/office/drawing/2014/main" id="{1B3E18C5-425F-3783-1FAB-B0F3AAC2B575}"/>
              </a:ext>
            </a:extLst>
          </p:cNvPr>
          <p:cNvSpPr txBox="1"/>
          <p:nvPr/>
        </p:nvSpPr>
        <p:spPr>
          <a:xfrm>
            <a:off x="330298" y="4848776"/>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(18)</a:t>
            </a:r>
          </a:p>
        </p:txBody>
      </p:sp>
    </p:spTree>
    <p:extLst>
      <p:ext uri="{BB962C8B-B14F-4D97-AF65-F5344CB8AC3E}">
        <p14:creationId xmlns:p14="http://schemas.microsoft.com/office/powerpoint/2010/main" val="288955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0B38E-347C-6220-4ABF-B0264C3F00AB}"/>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B26F518B-C2C1-485E-F497-EF6A7353780F}"/>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Capacity limit constraints</a:t>
            </a:r>
          </a:p>
        </p:txBody>
      </p:sp>
      <p:sp>
        <p:nvSpPr>
          <p:cNvPr id="4" name="Tiêu đề 1">
            <a:extLst>
              <a:ext uri="{FF2B5EF4-FFF2-40B4-BE49-F238E27FC236}">
                <a16:creationId xmlns:a16="http://schemas.microsoft.com/office/drawing/2014/main" id="{0A1B3667-4A13-41B5-5840-39372F6F4267}"/>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BB7F0A9C-82B6-3974-7BED-0506C4537D96}"/>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BAEFEE77-3772-0F3A-3BE6-47F528944600}"/>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7BF43A52-003D-B070-E950-6B0D076E2095}"/>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B93EE049-241E-D6A0-E66E-E95CE4BA5B7D}"/>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B6888BE9-DA35-4284-00EF-B88BFDD36AE7}"/>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C118D47E-B9BA-27E6-9AD0-41375990FFED}"/>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DE72281B-A068-D369-8A78-AAB58F1D0CC6}"/>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5B5067B5-C896-5AF8-2B44-C960E339F4D8}"/>
              </a:ext>
            </a:extLst>
          </p:cNvPr>
          <p:cNvGraphicFramePr>
            <a:graphicFrameLocks noGrp="1"/>
          </p:cNvGraphicFramePr>
          <p:nvPr>
            <p:extLst>
              <p:ext uri="{D42A27DB-BD31-4B8C-83A1-F6EECF244321}">
                <p14:modId xmlns:p14="http://schemas.microsoft.com/office/powerpoint/2010/main" val="4105705733"/>
              </p:ext>
            </p:extLst>
          </p:nvPr>
        </p:nvGraphicFramePr>
        <p:xfrm>
          <a:off x="234696" y="1933870"/>
          <a:ext cx="11722608" cy="2237232"/>
        </p:xfrm>
        <a:graphic>
          <a:graphicData uri="http://schemas.openxmlformats.org/drawingml/2006/table">
            <a:tbl>
              <a:tblPr firstRow="1" bandRow="1">
                <a:tableStyleId>{5C22544A-7EE6-4342-B048-85BDC9FD1C3A}</a:tableStyleId>
              </a:tblPr>
              <a:tblGrid>
                <a:gridCol w="649724">
                  <a:extLst>
                    <a:ext uri="{9D8B030D-6E8A-4147-A177-3AD203B41FA5}">
                      <a16:colId xmlns:a16="http://schemas.microsoft.com/office/drawing/2014/main" val="1163746603"/>
                    </a:ext>
                  </a:extLst>
                </a:gridCol>
                <a:gridCol w="5628806">
                  <a:extLst>
                    <a:ext uri="{9D8B030D-6E8A-4147-A177-3AD203B41FA5}">
                      <a16:colId xmlns:a16="http://schemas.microsoft.com/office/drawing/2014/main" val="4286849194"/>
                    </a:ext>
                  </a:extLst>
                </a:gridCol>
                <a:gridCol w="5444078">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The maximum capacity limits of each boxes of the vehicles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514333"/>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dirty="0">
                          <a:latin typeface="Arial" panose="020B0604020202020204" pitchFamily="34" charset="0"/>
                          <a:cs typeface="Arial" panose="020B0604020202020204" pitchFamily="34" charset="0"/>
                        </a:rPr>
                        <a:t>If the total number of boxes cannot meet the minimum capacity, these orders will not be processed by vehicle.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bl>
          </a:graphicData>
        </a:graphic>
      </p:graphicFrame>
      <p:pic>
        <p:nvPicPr>
          <p:cNvPr id="6" name="Hình ảnh 5">
            <a:extLst>
              <a:ext uri="{FF2B5EF4-FFF2-40B4-BE49-F238E27FC236}">
                <a16:creationId xmlns:a16="http://schemas.microsoft.com/office/drawing/2014/main" id="{8888E0AD-FC53-2AA4-6BF8-EDF1B7256EFE}"/>
              </a:ext>
            </a:extLst>
          </p:cNvPr>
          <p:cNvPicPr>
            <a:picLocks noChangeAspect="1"/>
          </p:cNvPicPr>
          <p:nvPr/>
        </p:nvPicPr>
        <p:blipFill>
          <a:blip r:embed="rId2"/>
          <a:stretch>
            <a:fillRect/>
          </a:stretch>
        </p:blipFill>
        <p:spPr>
          <a:xfrm>
            <a:off x="1695104" y="2048947"/>
            <a:ext cx="4263696" cy="833860"/>
          </a:xfrm>
          <a:prstGeom prst="rect">
            <a:avLst/>
          </a:prstGeom>
        </p:spPr>
      </p:pic>
      <p:pic>
        <p:nvPicPr>
          <p:cNvPr id="9" name="Hình ảnh 8">
            <a:extLst>
              <a:ext uri="{FF2B5EF4-FFF2-40B4-BE49-F238E27FC236}">
                <a16:creationId xmlns:a16="http://schemas.microsoft.com/office/drawing/2014/main" id="{6729D88B-D3FC-BF3C-0612-F81325CC0E50}"/>
              </a:ext>
            </a:extLst>
          </p:cNvPr>
          <p:cNvPicPr>
            <a:picLocks noChangeAspect="1"/>
          </p:cNvPicPr>
          <p:nvPr/>
        </p:nvPicPr>
        <p:blipFill>
          <a:blip r:embed="rId3"/>
          <a:stretch>
            <a:fillRect/>
          </a:stretch>
        </p:blipFill>
        <p:spPr>
          <a:xfrm>
            <a:off x="1760097" y="3144931"/>
            <a:ext cx="4133710" cy="837498"/>
          </a:xfrm>
          <a:prstGeom prst="rect">
            <a:avLst/>
          </a:prstGeom>
        </p:spPr>
      </p:pic>
      <p:sp>
        <p:nvSpPr>
          <p:cNvPr id="12" name="Hộp Văn bản 11">
            <a:extLst>
              <a:ext uri="{FF2B5EF4-FFF2-40B4-BE49-F238E27FC236}">
                <a16:creationId xmlns:a16="http://schemas.microsoft.com/office/drawing/2014/main" id="{1164299A-B54F-FAB3-52C6-B57DED218EF8}"/>
              </a:ext>
            </a:extLst>
          </p:cNvPr>
          <p:cNvSpPr txBox="1"/>
          <p:nvPr/>
        </p:nvSpPr>
        <p:spPr>
          <a:xfrm>
            <a:off x="257121" y="2248586"/>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(19)</a:t>
            </a:r>
          </a:p>
        </p:txBody>
      </p:sp>
      <p:sp>
        <p:nvSpPr>
          <p:cNvPr id="13" name="Hộp Văn bản 12">
            <a:extLst>
              <a:ext uri="{FF2B5EF4-FFF2-40B4-BE49-F238E27FC236}">
                <a16:creationId xmlns:a16="http://schemas.microsoft.com/office/drawing/2014/main" id="{B8327B36-F845-608B-8882-293D2CC51E62}"/>
              </a:ext>
            </a:extLst>
          </p:cNvPr>
          <p:cNvSpPr txBox="1"/>
          <p:nvPr/>
        </p:nvSpPr>
        <p:spPr>
          <a:xfrm>
            <a:off x="257121" y="3429000"/>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(20)</a:t>
            </a:r>
          </a:p>
        </p:txBody>
      </p:sp>
    </p:spTree>
    <p:extLst>
      <p:ext uri="{BB962C8B-B14F-4D97-AF65-F5344CB8AC3E}">
        <p14:creationId xmlns:p14="http://schemas.microsoft.com/office/powerpoint/2010/main" val="29351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1032B-A25E-4569-45C6-76EEBB3D8E2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297A8B5F-0F05-780C-2760-63771733D05C}"/>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Vehicle and Delay Constraints</a:t>
            </a:r>
          </a:p>
        </p:txBody>
      </p:sp>
      <p:sp>
        <p:nvSpPr>
          <p:cNvPr id="4" name="Tiêu đề 1">
            <a:extLst>
              <a:ext uri="{FF2B5EF4-FFF2-40B4-BE49-F238E27FC236}">
                <a16:creationId xmlns:a16="http://schemas.microsoft.com/office/drawing/2014/main" id="{B1D0B1FE-4502-30D0-0EAE-A9145B5D1D9C}"/>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FC5DD6E8-F471-043B-22EF-11B1EFF1D1CA}"/>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B400EACD-337C-C49F-E7B8-CD677B1CA244}"/>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90736587-CAED-FE71-E1F7-43112FB3799A}"/>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E98E25E9-1175-0E35-9941-068EDA5C1423}"/>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A0E6FDF9-9432-4F6C-11B9-113D3F55F097}"/>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C89EC999-8250-960A-8DE9-A3C677F07C1C}"/>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FAADD80A-6581-61E6-4FC6-3F878C92CE74}"/>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913941A2-6C18-900C-076A-F9733F6847E4}"/>
              </a:ext>
            </a:extLst>
          </p:cNvPr>
          <p:cNvGraphicFramePr>
            <a:graphicFrameLocks noGrp="1"/>
          </p:cNvGraphicFramePr>
          <p:nvPr>
            <p:extLst>
              <p:ext uri="{D42A27DB-BD31-4B8C-83A1-F6EECF244321}">
                <p14:modId xmlns:p14="http://schemas.microsoft.com/office/powerpoint/2010/main" val="2411609321"/>
              </p:ext>
            </p:extLst>
          </p:nvPr>
        </p:nvGraphicFramePr>
        <p:xfrm>
          <a:off x="234696" y="1349253"/>
          <a:ext cx="11722608" cy="3355848"/>
        </p:xfrm>
        <a:graphic>
          <a:graphicData uri="http://schemas.openxmlformats.org/drawingml/2006/table">
            <a:tbl>
              <a:tblPr firstRow="1" bandRow="1">
                <a:tableStyleId>{5C22544A-7EE6-4342-B048-85BDC9FD1C3A}</a:tableStyleId>
              </a:tblPr>
              <a:tblGrid>
                <a:gridCol w="649724">
                  <a:extLst>
                    <a:ext uri="{9D8B030D-6E8A-4147-A177-3AD203B41FA5}">
                      <a16:colId xmlns:a16="http://schemas.microsoft.com/office/drawing/2014/main" val="2214285378"/>
                    </a:ext>
                  </a:extLst>
                </a:gridCol>
                <a:gridCol w="5081665">
                  <a:extLst>
                    <a:ext uri="{9D8B030D-6E8A-4147-A177-3AD203B41FA5}">
                      <a16:colId xmlns:a16="http://schemas.microsoft.com/office/drawing/2014/main" val="4286849194"/>
                    </a:ext>
                  </a:extLst>
                </a:gridCol>
                <a:gridCol w="5991219">
                  <a:extLst>
                    <a:ext uri="{9D8B030D-6E8A-4147-A177-3AD203B41FA5}">
                      <a16:colId xmlns:a16="http://schemas.microsoft.com/office/drawing/2014/main" val="1638376601"/>
                    </a:ext>
                  </a:extLst>
                </a:gridCol>
              </a:tblGrid>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just">
                        <a:lnSpc>
                          <a:spcPct val="150000"/>
                        </a:lnSpc>
                      </a:pPr>
                      <a:r>
                        <a:rPr lang="en-US" sz="1500" b="0" dirty="0">
                          <a:solidFill>
                            <a:schemeClr val="tx1"/>
                          </a:solidFill>
                          <a:latin typeface="Arial" panose="020B0604020202020204" pitchFamily="34" charset="0"/>
                          <a:cs typeface="Arial" panose="020B0604020202020204" pitchFamily="34" charset="0"/>
                        </a:rPr>
                        <a:t>Determine whether the vehicle is used or 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514333"/>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218691"/>
                  </a:ext>
                </a:extLst>
              </a:tr>
              <a:tr h="111861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pPr>
                      <a:r>
                        <a:rPr lang="en-US" sz="1500" dirty="0">
                          <a:latin typeface="Arial" panose="020B0604020202020204" pitchFamily="34" charset="0"/>
                          <a:cs typeface="Arial" panose="020B0604020202020204" pitchFamily="34" charset="0"/>
                        </a:rPr>
                        <a:t>Records which orders will be delayed in the current schedule and must be delivered in the next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359631"/>
                  </a:ext>
                </a:extLst>
              </a:tr>
            </a:tbl>
          </a:graphicData>
        </a:graphic>
      </p:graphicFrame>
      <p:pic>
        <p:nvPicPr>
          <p:cNvPr id="6" name="Hình ảnh 5">
            <a:extLst>
              <a:ext uri="{FF2B5EF4-FFF2-40B4-BE49-F238E27FC236}">
                <a16:creationId xmlns:a16="http://schemas.microsoft.com/office/drawing/2014/main" id="{87DCA159-550F-2D7D-AA12-BA11B7813FA6}"/>
              </a:ext>
            </a:extLst>
          </p:cNvPr>
          <p:cNvPicPr>
            <a:picLocks noChangeAspect="1"/>
          </p:cNvPicPr>
          <p:nvPr/>
        </p:nvPicPr>
        <p:blipFill>
          <a:blip r:embed="rId2"/>
          <a:stretch>
            <a:fillRect/>
          </a:stretch>
        </p:blipFill>
        <p:spPr>
          <a:xfrm>
            <a:off x="1162390" y="1426153"/>
            <a:ext cx="2979244" cy="973276"/>
          </a:xfrm>
          <a:prstGeom prst="rect">
            <a:avLst/>
          </a:prstGeom>
        </p:spPr>
      </p:pic>
      <p:pic>
        <p:nvPicPr>
          <p:cNvPr id="11" name="Hình ảnh 10">
            <a:extLst>
              <a:ext uri="{FF2B5EF4-FFF2-40B4-BE49-F238E27FC236}">
                <a16:creationId xmlns:a16="http://schemas.microsoft.com/office/drawing/2014/main" id="{96C0A86A-7EFE-FB03-2195-9A5193F21458}"/>
              </a:ext>
            </a:extLst>
          </p:cNvPr>
          <p:cNvPicPr>
            <a:picLocks noChangeAspect="1"/>
          </p:cNvPicPr>
          <p:nvPr/>
        </p:nvPicPr>
        <p:blipFill>
          <a:blip r:embed="rId3"/>
          <a:stretch>
            <a:fillRect/>
          </a:stretch>
        </p:blipFill>
        <p:spPr>
          <a:xfrm>
            <a:off x="1291655" y="2536660"/>
            <a:ext cx="3498680" cy="892340"/>
          </a:xfrm>
          <a:prstGeom prst="rect">
            <a:avLst/>
          </a:prstGeom>
        </p:spPr>
      </p:pic>
      <p:pic>
        <p:nvPicPr>
          <p:cNvPr id="13" name="Hình ảnh 12">
            <a:extLst>
              <a:ext uri="{FF2B5EF4-FFF2-40B4-BE49-F238E27FC236}">
                <a16:creationId xmlns:a16="http://schemas.microsoft.com/office/drawing/2014/main" id="{B1C6381E-BDE5-854A-0351-53588307DA1F}"/>
              </a:ext>
            </a:extLst>
          </p:cNvPr>
          <p:cNvPicPr>
            <a:picLocks noChangeAspect="1"/>
          </p:cNvPicPr>
          <p:nvPr/>
        </p:nvPicPr>
        <p:blipFill>
          <a:blip r:embed="rId4"/>
          <a:stretch>
            <a:fillRect/>
          </a:stretch>
        </p:blipFill>
        <p:spPr>
          <a:xfrm>
            <a:off x="1417181" y="3789341"/>
            <a:ext cx="3806900" cy="892340"/>
          </a:xfrm>
          <a:prstGeom prst="rect">
            <a:avLst/>
          </a:prstGeom>
        </p:spPr>
      </p:pic>
      <p:sp>
        <p:nvSpPr>
          <p:cNvPr id="14" name="Hộp Văn bản 13">
            <a:extLst>
              <a:ext uri="{FF2B5EF4-FFF2-40B4-BE49-F238E27FC236}">
                <a16:creationId xmlns:a16="http://schemas.microsoft.com/office/drawing/2014/main" id="{FDE7129F-39F9-C2B1-2AE8-1050F5D40AFD}"/>
              </a:ext>
            </a:extLst>
          </p:cNvPr>
          <p:cNvSpPr txBox="1"/>
          <p:nvPr/>
        </p:nvSpPr>
        <p:spPr>
          <a:xfrm>
            <a:off x="234696" y="1710303"/>
            <a:ext cx="73901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(21)</a:t>
            </a:r>
          </a:p>
        </p:txBody>
      </p:sp>
      <p:sp>
        <p:nvSpPr>
          <p:cNvPr id="15" name="Hộp Văn bản 14">
            <a:extLst>
              <a:ext uri="{FF2B5EF4-FFF2-40B4-BE49-F238E27FC236}">
                <a16:creationId xmlns:a16="http://schemas.microsoft.com/office/drawing/2014/main" id="{8B64A9CF-48CF-C799-D971-F17AAAF7040F}"/>
              </a:ext>
            </a:extLst>
          </p:cNvPr>
          <p:cNvSpPr txBox="1"/>
          <p:nvPr/>
        </p:nvSpPr>
        <p:spPr>
          <a:xfrm>
            <a:off x="240348" y="2886387"/>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(22)</a:t>
            </a:r>
          </a:p>
        </p:txBody>
      </p:sp>
      <p:sp>
        <p:nvSpPr>
          <p:cNvPr id="16" name="Hộp Văn bản 15">
            <a:extLst>
              <a:ext uri="{FF2B5EF4-FFF2-40B4-BE49-F238E27FC236}">
                <a16:creationId xmlns:a16="http://schemas.microsoft.com/office/drawing/2014/main" id="{A7B0A403-3D5F-3BD5-0634-FC80D93C5747}"/>
              </a:ext>
            </a:extLst>
          </p:cNvPr>
          <p:cNvSpPr txBox="1"/>
          <p:nvPr/>
        </p:nvSpPr>
        <p:spPr>
          <a:xfrm>
            <a:off x="234696" y="4050845"/>
            <a:ext cx="7077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(23)</a:t>
            </a:r>
          </a:p>
        </p:txBody>
      </p:sp>
    </p:spTree>
    <p:extLst>
      <p:ext uri="{BB962C8B-B14F-4D97-AF65-F5344CB8AC3E}">
        <p14:creationId xmlns:p14="http://schemas.microsoft.com/office/powerpoint/2010/main" val="1368001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05360-5723-13A2-4D44-32FEEC29B0B3}"/>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C11A0A42-031D-9CC1-E97B-F6EEA3657188}"/>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Solution presentation</a:t>
            </a:r>
          </a:p>
        </p:txBody>
      </p:sp>
      <p:sp>
        <p:nvSpPr>
          <p:cNvPr id="4" name="Tiêu đề 1">
            <a:extLst>
              <a:ext uri="{FF2B5EF4-FFF2-40B4-BE49-F238E27FC236}">
                <a16:creationId xmlns:a16="http://schemas.microsoft.com/office/drawing/2014/main" id="{FC9C179F-CB28-85FB-8AA5-B02525C0EC23}"/>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EDB2371C-E460-866E-E9F9-5E3931EDF303}"/>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C0F9EBF4-D22B-5C3C-453A-20FB34615FC4}"/>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26244AC5-4FDC-030B-2FE8-BC9BF2DA3156}"/>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F65728CD-CD89-9DF6-DDB0-5781B66C7DF8}"/>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7BA209A6-AF7F-5AEC-88A5-D8ABF3D0729B}"/>
              </a:ext>
            </a:extLst>
          </p:cNvPr>
          <p:cNvSpPr/>
          <p:nvPr/>
        </p:nvSpPr>
        <p:spPr>
          <a:xfrm>
            <a:off x="6926717" y="6119729"/>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D586C360-C665-0AD8-D674-E60DDBBB90BC}"/>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528A985B-1F69-A265-F5AD-45375C503F02}"/>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6" name="Bảng 5">
            <a:extLst>
              <a:ext uri="{FF2B5EF4-FFF2-40B4-BE49-F238E27FC236}">
                <a16:creationId xmlns:a16="http://schemas.microsoft.com/office/drawing/2014/main" id="{0449B988-5B48-8E2C-0930-5743CCBAD2CC}"/>
              </a:ext>
            </a:extLst>
          </p:cNvPr>
          <p:cNvGraphicFramePr>
            <a:graphicFrameLocks noGrp="1"/>
          </p:cNvGraphicFramePr>
          <p:nvPr>
            <p:extLst>
              <p:ext uri="{D42A27DB-BD31-4B8C-83A1-F6EECF244321}">
                <p14:modId xmlns:p14="http://schemas.microsoft.com/office/powerpoint/2010/main" val="266566704"/>
              </p:ext>
            </p:extLst>
          </p:nvPr>
        </p:nvGraphicFramePr>
        <p:xfrm>
          <a:off x="804063" y="1724200"/>
          <a:ext cx="4613272" cy="741680"/>
        </p:xfrm>
        <a:graphic>
          <a:graphicData uri="http://schemas.openxmlformats.org/drawingml/2006/table">
            <a:tbl>
              <a:tblPr firstRow="1" bandRow="1">
                <a:tableStyleId>{5C22544A-7EE6-4342-B048-85BDC9FD1C3A}</a:tableStyleId>
              </a:tblPr>
              <a:tblGrid>
                <a:gridCol w="447398">
                  <a:extLst>
                    <a:ext uri="{9D8B030D-6E8A-4147-A177-3AD203B41FA5}">
                      <a16:colId xmlns:a16="http://schemas.microsoft.com/office/drawing/2014/main" val="2110001441"/>
                    </a:ext>
                  </a:extLst>
                </a:gridCol>
                <a:gridCol w="447398">
                  <a:extLst>
                    <a:ext uri="{9D8B030D-6E8A-4147-A177-3AD203B41FA5}">
                      <a16:colId xmlns:a16="http://schemas.microsoft.com/office/drawing/2014/main" val="17936347"/>
                    </a:ext>
                  </a:extLst>
                </a:gridCol>
                <a:gridCol w="447398">
                  <a:extLst>
                    <a:ext uri="{9D8B030D-6E8A-4147-A177-3AD203B41FA5}">
                      <a16:colId xmlns:a16="http://schemas.microsoft.com/office/drawing/2014/main" val="565181072"/>
                    </a:ext>
                  </a:extLst>
                </a:gridCol>
                <a:gridCol w="447398">
                  <a:extLst>
                    <a:ext uri="{9D8B030D-6E8A-4147-A177-3AD203B41FA5}">
                      <a16:colId xmlns:a16="http://schemas.microsoft.com/office/drawing/2014/main" val="2497072101"/>
                    </a:ext>
                  </a:extLst>
                </a:gridCol>
                <a:gridCol w="447398">
                  <a:extLst>
                    <a:ext uri="{9D8B030D-6E8A-4147-A177-3AD203B41FA5}">
                      <a16:colId xmlns:a16="http://schemas.microsoft.com/office/drawing/2014/main" val="830462783"/>
                    </a:ext>
                  </a:extLst>
                </a:gridCol>
                <a:gridCol w="447398">
                  <a:extLst>
                    <a:ext uri="{9D8B030D-6E8A-4147-A177-3AD203B41FA5}">
                      <a16:colId xmlns:a16="http://schemas.microsoft.com/office/drawing/2014/main" val="707292642"/>
                    </a:ext>
                  </a:extLst>
                </a:gridCol>
                <a:gridCol w="447398">
                  <a:extLst>
                    <a:ext uri="{9D8B030D-6E8A-4147-A177-3AD203B41FA5}">
                      <a16:colId xmlns:a16="http://schemas.microsoft.com/office/drawing/2014/main" val="1587103745"/>
                    </a:ext>
                  </a:extLst>
                </a:gridCol>
                <a:gridCol w="447398">
                  <a:extLst>
                    <a:ext uri="{9D8B030D-6E8A-4147-A177-3AD203B41FA5}">
                      <a16:colId xmlns:a16="http://schemas.microsoft.com/office/drawing/2014/main" val="870932584"/>
                    </a:ext>
                  </a:extLst>
                </a:gridCol>
                <a:gridCol w="447398">
                  <a:extLst>
                    <a:ext uri="{9D8B030D-6E8A-4147-A177-3AD203B41FA5}">
                      <a16:colId xmlns:a16="http://schemas.microsoft.com/office/drawing/2014/main" val="1490393831"/>
                    </a:ext>
                  </a:extLst>
                </a:gridCol>
                <a:gridCol w="586690">
                  <a:extLst>
                    <a:ext uri="{9D8B030D-6E8A-4147-A177-3AD203B41FA5}">
                      <a16:colId xmlns:a16="http://schemas.microsoft.com/office/drawing/2014/main" val="2249583997"/>
                    </a:ext>
                  </a:extLst>
                </a:gridCol>
              </a:tblGrid>
              <a:tr h="370840">
                <a:tc gridSpan="10">
                  <a:txBody>
                    <a:bodyPr/>
                    <a:lstStyle/>
                    <a:p>
                      <a:pPr algn="ctr"/>
                      <a:r>
                        <a:rPr lang="en-US" sz="1500" dirty="0">
                          <a:solidFill>
                            <a:schemeClr val="tx1"/>
                          </a:solidFill>
                          <a:latin typeface="Arial" panose="020B0604020202020204" pitchFamily="34" charset="0"/>
                          <a:cs typeface="Arial" panose="020B0604020202020204" pitchFamily="34" charset="0"/>
                        </a:rPr>
                        <a:t>Route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5371115"/>
                  </a:ext>
                </a:extLst>
              </a:tr>
              <a:tr h="370840">
                <a:tc>
                  <a:txBody>
                    <a:bodyPr/>
                    <a:lstStyle/>
                    <a:p>
                      <a:pPr algn="ctr"/>
                      <a:r>
                        <a:rPr lang="en-US" sz="15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436274"/>
                  </a:ext>
                </a:extLst>
              </a:tr>
            </a:tbl>
          </a:graphicData>
        </a:graphic>
      </p:graphicFrame>
      <p:graphicFrame>
        <p:nvGraphicFramePr>
          <p:cNvPr id="7" name="Bảng 6">
            <a:extLst>
              <a:ext uri="{FF2B5EF4-FFF2-40B4-BE49-F238E27FC236}">
                <a16:creationId xmlns:a16="http://schemas.microsoft.com/office/drawing/2014/main" id="{91A73428-5AAA-11F3-D512-C72589F1F50D}"/>
              </a:ext>
            </a:extLst>
          </p:cNvPr>
          <p:cNvGraphicFramePr>
            <a:graphicFrameLocks noGrp="1"/>
          </p:cNvGraphicFramePr>
          <p:nvPr>
            <p:extLst>
              <p:ext uri="{D42A27DB-BD31-4B8C-83A1-F6EECF244321}">
                <p14:modId xmlns:p14="http://schemas.microsoft.com/office/powerpoint/2010/main" val="2186460635"/>
              </p:ext>
            </p:extLst>
          </p:nvPr>
        </p:nvGraphicFramePr>
        <p:xfrm>
          <a:off x="804063" y="3216639"/>
          <a:ext cx="4613275" cy="741680"/>
        </p:xfrm>
        <a:graphic>
          <a:graphicData uri="http://schemas.openxmlformats.org/drawingml/2006/table">
            <a:tbl>
              <a:tblPr firstRow="1" bandRow="1">
                <a:tableStyleId>{5C22544A-7EE6-4342-B048-85BDC9FD1C3A}</a:tableStyleId>
              </a:tblPr>
              <a:tblGrid>
                <a:gridCol w="922655">
                  <a:extLst>
                    <a:ext uri="{9D8B030D-6E8A-4147-A177-3AD203B41FA5}">
                      <a16:colId xmlns:a16="http://schemas.microsoft.com/office/drawing/2014/main" val="975134730"/>
                    </a:ext>
                  </a:extLst>
                </a:gridCol>
                <a:gridCol w="922655">
                  <a:extLst>
                    <a:ext uri="{9D8B030D-6E8A-4147-A177-3AD203B41FA5}">
                      <a16:colId xmlns:a16="http://schemas.microsoft.com/office/drawing/2014/main" val="546514412"/>
                    </a:ext>
                  </a:extLst>
                </a:gridCol>
                <a:gridCol w="922655">
                  <a:extLst>
                    <a:ext uri="{9D8B030D-6E8A-4147-A177-3AD203B41FA5}">
                      <a16:colId xmlns:a16="http://schemas.microsoft.com/office/drawing/2014/main" val="2765357261"/>
                    </a:ext>
                  </a:extLst>
                </a:gridCol>
                <a:gridCol w="922655">
                  <a:extLst>
                    <a:ext uri="{9D8B030D-6E8A-4147-A177-3AD203B41FA5}">
                      <a16:colId xmlns:a16="http://schemas.microsoft.com/office/drawing/2014/main" val="603990927"/>
                    </a:ext>
                  </a:extLst>
                </a:gridCol>
                <a:gridCol w="922655">
                  <a:extLst>
                    <a:ext uri="{9D8B030D-6E8A-4147-A177-3AD203B41FA5}">
                      <a16:colId xmlns:a16="http://schemas.microsoft.com/office/drawing/2014/main" val="533615709"/>
                    </a:ext>
                  </a:extLst>
                </a:gridCol>
              </a:tblGrid>
              <a:tr h="370840">
                <a:tc gridSpan="5">
                  <a:txBody>
                    <a:bodyPr/>
                    <a:lstStyle/>
                    <a:p>
                      <a:pPr algn="ctr"/>
                      <a:r>
                        <a:rPr lang="en-US" sz="1500" dirty="0">
                          <a:solidFill>
                            <a:schemeClr val="tx1"/>
                          </a:solidFill>
                          <a:latin typeface="Arial" panose="020B0604020202020204" pitchFamily="34" charset="0"/>
                          <a:cs typeface="Arial" panose="020B0604020202020204" pitchFamily="34" charset="0"/>
                        </a:rPr>
                        <a:t>Separator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5240475"/>
                  </a:ext>
                </a:extLst>
              </a:tr>
              <a:tr h="370840">
                <a:tc>
                  <a:txBody>
                    <a:bodyPr/>
                    <a:lstStyle/>
                    <a:p>
                      <a:pPr algn="ctr"/>
                      <a:r>
                        <a:rPr lang="en-US" sz="1500" dirty="0">
                          <a:latin typeface="Arial" panose="020B0604020202020204" pitchFamily="34" charset="0"/>
                          <a:cs typeface="Arial" panose="020B0604020202020204" pitchFamily="34" charset="0"/>
                        </a:rPr>
                        <a:t>[1 0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1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[0 0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244208"/>
                  </a:ext>
                </a:extLst>
              </a:tr>
            </a:tbl>
          </a:graphicData>
        </a:graphic>
      </p:graphicFrame>
      <p:graphicFrame>
        <p:nvGraphicFramePr>
          <p:cNvPr id="9" name="Bảng 8">
            <a:extLst>
              <a:ext uri="{FF2B5EF4-FFF2-40B4-BE49-F238E27FC236}">
                <a16:creationId xmlns:a16="http://schemas.microsoft.com/office/drawing/2014/main" id="{A7C3701E-4BEE-1974-6069-CF35CE4B8EA8}"/>
              </a:ext>
            </a:extLst>
          </p:cNvPr>
          <p:cNvGraphicFramePr>
            <a:graphicFrameLocks noGrp="1"/>
          </p:cNvGraphicFramePr>
          <p:nvPr>
            <p:extLst>
              <p:ext uri="{D42A27DB-BD31-4B8C-83A1-F6EECF244321}">
                <p14:modId xmlns:p14="http://schemas.microsoft.com/office/powerpoint/2010/main" val="308924154"/>
              </p:ext>
            </p:extLst>
          </p:nvPr>
        </p:nvGraphicFramePr>
        <p:xfrm>
          <a:off x="804063" y="4533607"/>
          <a:ext cx="4613272" cy="741680"/>
        </p:xfrm>
        <a:graphic>
          <a:graphicData uri="http://schemas.openxmlformats.org/drawingml/2006/table">
            <a:tbl>
              <a:tblPr firstRow="1" bandRow="1">
                <a:tableStyleId>{5C22544A-7EE6-4342-B048-85BDC9FD1C3A}</a:tableStyleId>
              </a:tblPr>
              <a:tblGrid>
                <a:gridCol w="1153318">
                  <a:extLst>
                    <a:ext uri="{9D8B030D-6E8A-4147-A177-3AD203B41FA5}">
                      <a16:colId xmlns:a16="http://schemas.microsoft.com/office/drawing/2014/main" val="3401494193"/>
                    </a:ext>
                  </a:extLst>
                </a:gridCol>
                <a:gridCol w="1153318">
                  <a:extLst>
                    <a:ext uri="{9D8B030D-6E8A-4147-A177-3AD203B41FA5}">
                      <a16:colId xmlns:a16="http://schemas.microsoft.com/office/drawing/2014/main" val="2818606677"/>
                    </a:ext>
                  </a:extLst>
                </a:gridCol>
                <a:gridCol w="1153318">
                  <a:extLst>
                    <a:ext uri="{9D8B030D-6E8A-4147-A177-3AD203B41FA5}">
                      <a16:colId xmlns:a16="http://schemas.microsoft.com/office/drawing/2014/main" val="3039290369"/>
                    </a:ext>
                  </a:extLst>
                </a:gridCol>
                <a:gridCol w="1153318">
                  <a:extLst>
                    <a:ext uri="{9D8B030D-6E8A-4147-A177-3AD203B41FA5}">
                      <a16:colId xmlns:a16="http://schemas.microsoft.com/office/drawing/2014/main" val="3879886526"/>
                    </a:ext>
                  </a:extLst>
                </a:gridCol>
              </a:tblGrid>
              <a:tr h="370840">
                <a:tc gridSpan="4">
                  <a:txBody>
                    <a:bodyPr/>
                    <a:lstStyle/>
                    <a:p>
                      <a:pPr algn="ctr"/>
                      <a:r>
                        <a:rPr lang="en-US" dirty="0">
                          <a:solidFill>
                            <a:schemeClr val="tx1"/>
                          </a:solidFill>
                        </a:rPr>
                        <a:t>Delay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7659565"/>
                  </a:ext>
                </a:extLst>
              </a:tr>
              <a:tr h="370840">
                <a:tc>
                  <a:txBody>
                    <a:bodyPr/>
                    <a:lstStyle/>
                    <a:p>
                      <a:pPr algn="ctr"/>
                      <a:r>
                        <a:rPr lang="en-US" sz="1500" dirty="0">
                          <a:latin typeface="Arial" panose="020B0604020202020204" pitchFamily="34" charset="0"/>
                          <a:cs typeface="Arial" panose="020B0604020202020204" pitchFamily="34" charset="0"/>
                        </a:rPr>
                        <a:t>[1 1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1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dirty="0">
                          <a:latin typeface="Arial" panose="020B0604020202020204" pitchFamily="34" charset="0"/>
                          <a:cs typeface="Arial" panose="020B0604020202020204" pitchFamily="34" charset="0"/>
                        </a:rPr>
                        <a:t>[1 1 1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6253077"/>
                  </a:ext>
                </a:extLst>
              </a:tr>
            </a:tbl>
          </a:graphicData>
        </a:graphic>
      </p:graphicFrame>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204AB9DA-0C8C-9656-152D-98AF6F2B0599}"/>
                  </a:ext>
                </a:extLst>
              </p:cNvPr>
              <p:cNvSpPr txBox="1"/>
              <p:nvPr/>
            </p:nvSpPr>
            <p:spPr>
              <a:xfrm>
                <a:off x="5488887" y="1703325"/>
                <a:ext cx="6093501" cy="7369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500" i="1" smtClean="0">
                              <a:latin typeface="Cambria Math" panose="02040503050406030204" pitchFamily="18" charset="0"/>
                            </a:rPr>
                          </m:ctrlPr>
                        </m:dPr>
                        <m:e>
                          <m:eqArr>
                            <m:eqArrPr>
                              <m:ctrlPr>
                                <a:rPr lang="en-US" sz="1500" i="1" smtClean="0">
                                  <a:latin typeface="Cambria Math" panose="02040503050406030204" pitchFamily="18" charset="0"/>
                                </a:rPr>
                              </m:ctrlPr>
                            </m:eqArrPr>
                            <m:e>
                              <m:r>
                                <a:rPr lang="en-US" sz="1500" b="0" i="1" smtClean="0">
                                  <a:latin typeface="Cambria Math" panose="02040503050406030204" pitchFamily="18" charset="0"/>
                                </a:rPr>
                                <m:t>𝑃𝑒𝑟𝑚𝑢𝑡𝑎𝑡𝑖𝑜𝑛</m:t>
                              </m:r>
                              <m:r>
                                <a:rPr lang="en-US" sz="1500" b="0" i="1" smtClean="0">
                                  <a:latin typeface="Cambria Math" panose="02040503050406030204" pitchFamily="18" charset="0"/>
                                </a:rPr>
                                <m:t> </m:t>
                              </m:r>
                              <m:r>
                                <a:rPr lang="en-US" sz="1500" b="0" i="1" smtClean="0">
                                  <a:latin typeface="Cambria Math" panose="02040503050406030204" pitchFamily="18" charset="0"/>
                                </a:rPr>
                                <m:t>𝑜𝑓𝑡𝑜𝑡𝑎𝑙</m:t>
                              </m:r>
                              <m:r>
                                <a:rPr lang="en-US" sz="1500" b="0" i="1" smtClean="0">
                                  <a:latin typeface="Cambria Math" panose="02040503050406030204" pitchFamily="18" charset="0"/>
                                </a:rPr>
                                <m:t> </m:t>
                              </m:r>
                              <m:r>
                                <a:rPr lang="en-US" sz="1500" b="0" i="1" smtClean="0">
                                  <a:latin typeface="Cambria Math" panose="02040503050406030204" pitchFamily="18" charset="0"/>
                                </a:rPr>
                                <m:t>𝑛𝑢𝑚𝑏𝑒𝑟</m:t>
                              </m:r>
                              <m:r>
                                <a:rPr lang="en-US" sz="1500" b="0" i="1" smtClean="0">
                                  <a:latin typeface="Cambria Math" panose="02040503050406030204" pitchFamily="18" charset="0"/>
                                </a:rPr>
                                <m:t> </m:t>
                              </m:r>
                              <m:r>
                                <a:rPr lang="en-US" sz="1500" b="0" i="1" smtClean="0">
                                  <a:latin typeface="Cambria Math" panose="02040503050406030204" pitchFamily="18" charset="0"/>
                                </a:rPr>
                                <m:t>𝑜𝑓</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r>
                                <a:rPr lang="en-US" sz="1500" b="0" i="1" smtClean="0">
                                  <a:latin typeface="Cambria Math" panose="02040503050406030204" pitchFamily="18" charset="0"/>
                                </a:rPr>
                                <m:t> </m:t>
                              </m:r>
                            </m:e>
                            <m:e>
                              <m:r>
                                <a:rPr lang="en-US" sz="1500" b="0" i="1" smtClean="0">
                                  <a:latin typeface="Cambria Math" panose="02040503050406030204" pitchFamily="18" charset="0"/>
                                </a:rPr>
                                <m:t>𝑀𝑢𝑠𝑡</m:t>
                              </m:r>
                              <m:r>
                                <a:rPr lang="en-US" sz="1500" b="0" i="1" smtClean="0">
                                  <a:latin typeface="Cambria Math" panose="02040503050406030204" pitchFamily="18" charset="0"/>
                                </a:rPr>
                                <m:t> </m:t>
                              </m:r>
                              <m:r>
                                <a:rPr lang="en-US" sz="1500" b="0" i="1" smtClean="0">
                                  <a:latin typeface="Cambria Math" panose="02040503050406030204" pitchFamily="18" charset="0"/>
                                </a:rPr>
                                <m:t>𝑖𝑛𝑐𝑙𝑢𝑑𝑒</m:t>
                              </m:r>
                              <m:r>
                                <a:rPr lang="en-US" sz="1500" b="0" i="1" smtClean="0">
                                  <a:latin typeface="Cambria Math" panose="02040503050406030204" pitchFamily="18" charset="0"/>
                                </a:rPr>
                                <m:t> </m:t>
                              </m:r>
                              <m:r>
                                <a:rPr lang="en-US" sz="1500" b="0" i="1" smtClean="0">
                                  <a:latin typeface="Cambria Math" panose="02040503050406030204" pitchFamily="18" charset="0"/>
                                </a:rPr>
                                <m:t>𝑎𝑙𝑙</m:t>
                              </m:r>
                              <m:r>
                                <a:rPr lang="en-US" sz="1500" b="0" i="1" smtClean="0">
                                  <a:latin typeface="Cambria Math" panose="02040503050406030204" pitchFamily="18" charset="0"/>
                                </a:rPr>
                                <m:t> </m:t>
                              </m:r>
                              <m:r>
                                <a:rPr lang="en-US" sz="1500" b="0" i="1" smtClean="0">
                                  <a:latin typeface="Cambria Math" panose="02040503050406030204" pitchFamily="18" charset="0"/>
                                </a:rPr>
                                <m:t>𝑡h𝑒</m:t>
                              </m:r>
                              <m:r>
                                <a:rPr lang="en-US" sz="1500" b="0" i="1" smtClean="0">
                                  <a:latin typeface="Cambria Math" panose="02040503050406030204" pitchFamily="18" charset="0"/>
                                </a:rPr>
                                <m:t> </m:t>
                              </m:r>
                              <m:r>
                                <a:rPr lang="en-US" sz="1500" b="0" i="1" smtClean="0">
                                  <a:latin typeface="Cambria Math" panose="02040503050406030204" pitchFamily="18" charset="0"/>
                                </a:rPr>
                                <m:t>𝑦𝑒𝑠𝑡𝑒𝑟𝑑𝑎</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𝑦</m:t>
                                  </m:r>
                                </m:e>
                                <m:sup>
                                  <m:r>
                                    <a:rPr lang="en-US" sz="1500" b="0" i="1" smtClean="0">
                                      <a:latin typeface="Cambria Math" panose="02040503050406030204" pitchFamily="18" charset="0"/>
                                    </a:rPr>
                                    <m:t>′</m:t>
                                  </m:r>
                                </m:sup>
                              </m:sSup>
                              <m:r>
                                <a:rPr lang="en-US" sz="1500" b="0" i="1" smtClean="0">
                                  <a:latin typeface="Cambria Math" panose="02040503050406030204" pitchFamily="18" charset="0"/>
                                </a:rPr>
                                <m:t>𝑠</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r>
                                <a:rPr lang="en-US" sz="1500" b="0" i="1" smtClean="0">
                                  <a:latin typeface="Cambria Math" panose="02040503050406030204" pitchFamily="18" charset="0"/>
                                </a:rPr>
                                <m:t> </m:t>
                              </m:r>
                              <m:r>
                                <a:rPr lang="en-US" sz="1500" b="0" i="1" smtClean="0">
                                  <a:latin typeface="Cambria Math" panose="02040503050406030204" pitchFamily="18" charset="0"/>
                                </a:rPr>
                                <m:t>𝑑𝑒𝑙𝑎𝑦𝑒𝑑</m:t>
                              </m:r>
                            </m:e>
                            <m:e/>
                          </m:eqArr>
                        </m:e>
                      </m:d>
                    </m:oMath>
                  </m:oMathPara>
                </a14:m>
                <a:endParaRPr lang="en-US" sz="1500" dirty="0"/>
              </a:p>
            </p:txBody>
          </p:sp>
        </mc:Choice>
        <mc:Fallback xmlns="">
          <p:sp>
            <p:nvSpPr>
              <p:cNvPr id="3" name="Hộp Văn bản 2">
                <a:extLst>
                  <a:ext uri="{FF2B5EF4-FFF2-40B4-BE49-F238E27FC236}">
                    <a16:creationId xmlns:a16="http://schemas.microsoft.com/office/drawing/2014/main" id="{204AB9DA-0C8C-9656-152D-98AF6F2B0599}"/>
                  </a:ext>
                </a:extLst>
              </p:cNvPr>
              <p:cNvSpPr txBox="1">
                <a:spLocks noRot="1" noChangeAspect="1" noMove="1" noResize="1" noEditPoints="1" noAdjustHandles="1" noChangeArrowheads="1" noChangeShapeType="1" noTextEdit="1"/>
              </p:cNvSpPr>
              <p:nvPr/>
            </p:nvSpPr>
            <p:spPr>
              <a:xfrm>
                <a:off x="5488887" y="1703325"/>
                <a:ext cx="6093501" cy="73693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5B60F2D4-2F1C-5B3D-01BF-E6C44812B563}"/>
                  </a:ext>
                </a:extLst>
              </p:cNvPr>
              <p:cNvSpPr txBox="1"/>
              <p:nvPr/>
            </p:nvSpPr>
            <p:spPr>
              <a:xfrm>
                <a:off x="5488887" y="3043050"/>
                <a:ext cx="6892988" cy="104047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500" i="1" smtClean="0">
                              <a:latin typeface="Cambria Math" panose="02040503050406030204" pitchFamily="18" charset="0"/>
                            </a:rPr>
                          </m:ctrlPr>
                        </m:dPr>
                        <m:e>
                          <m:eqArr>
                            <m:eqArrPr>
                              <m:ctrlPr>
                                <a:rPr lang="en-US" sz="1500" b="0" i="1" smtClean="0">
                                  <a:latin typeface="Cambria Math" panose="02040503050406030204" pitchFamily="18" charset="0"/>
                                </a:rPr>
                              </m:ctrlPr>
                            </m:eqArrPr>
                            <m:e>
                              <m:r>
                                <a:rPr lang="en-US" sz="1500" b="0" i="1" smtClean="0">
                                  <a:latin typeface="Cambria Math" panose="02040503050406030204" pitchFamily="18" charset="0"/>
                                </a:rPr>
                                <m:t>𝑁</m:t>
                              </m:r>
                              <m:r>
                                <a:rPr lang="en-US" sz="1500" i="1">
                                  <a:latin typeface="Cambria Math" panose="02040503050406030204" pitchFamily="18" charset="0"/>
                                </a:rPr>
                                <m:t>𝑢𝑚𝑏𝑒𝑟</m:t>
                              </m:r>
                              <m:r>
                                <a:rPr lang="en-US" sz="1500" i="1">
                                  <a:latin typeface="Cambria Math" panose="02040503050406030204" pitchFamily="18" charset="0"/>
                                </a:rPr>
                                <m:t> </m:t>
                              </m:r>
                              <m:r>
                                <a:rPr lang="en-US" sz="1500" b="0" i="1" smtClean="0">
                                  <a:latin typeface="Cambria Math" panose="02040503050406030204" pitchFamily="18" charset="0"/>
                                </a:rPr>
                                <m:t>𝑜𝑓</m:t>
                              </m:r>
                              <m:r>
                                <a:rPr lang="en-US" sz="1500" b="0" i="1" smtClean="0">
                                  <a:latin typeface="Cambria Math" panose="02040503050406030204" pitchFamily="18" charset="0"/>
                                </a:rPr>
                                <m:t> </m:t>
                              </m:r>
                              <m:r>
                                <a:rPr lang="en-US" sz="1500" i="1">
                                  <a:latin typeface="Cambria Math" panose="02040503050406030204" pitchFamily="18" charset="0"/>
                                </a:rPr>
                                <m:t>𝑑𝑖𝑔𝑖𝑡</m:t>
                              </m:r>
                              <m:r>
                                <a:rPr lang="en-US" sz="1500" b="0" i="1" smtClean="0">
                                  <a:latin typeface="Cambria Math" panose="02040503050406030204" pitchFamily="18" charset="0"/>
                                </a:rPr>
                                <m:t>𝑠</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i="1">
                                  <a:latin typeface="Cambria Math" panose="02040503050406030204" pitchFamily="18" charset="0"/>
                                </a:rPr>
                                <m:t> </m:t>
                              </m:r>
                              <m:r>
                                <a:rPr lang="en-US" sz="1500" b="0" i="1" smtClean="0">
                                  <a:latin typeface="Cambria Math" panose="02040503050406030204" pitchFamily="18" charset="0"/>
                                </a:rPr>
                                <m:t> </m:t>
                              </m:r>
                              <m:r>
                                <a:rPr lang="en-US" sz="1500" b="0" i="1" smtClean="0">
                                  <a:latin typeface="Cambria Math" panose="02040503050406030204" pitchFamily="18" charset="0"/>
                                </a:rPr>
                                <m:t>𝑏𝑎𝑠𝑒𝑑</m:t>
                              </m:r>
                              <m:r>
                                <a:rPr lang="en-US" sz="1500" b="0" i="1" smtClean="0">
                                  <a:latin typeface="Cambria Math" panose="02040503050406030204" pitchFamily="18" charset="0"/>
                                </a:rPr>
                                <m:t> </m:t>
                              </m:r>
                              <m:r>
                                <a:rPr lang="en-US" sz="1500" b="0" i="1" smtClean="0">
                                  <a:latin typeface="Cambria Math" panose="02040503050406030204" pitchFamily="18" charset="0"/>
                                </a:rPr>
                                <m:t>𝑜𝑛</m:t>
                              </m:r>
                              <m:r>
                                <a:rPr lang="en-US" sz="1500" b="0" i="1" smtClean="0">
                                  <a:latin typeface="Cambria Math" panose="02040503050406030204" pitchFamily="18" charset="0"/>
                                </a:rPr>
                                <m:t> </m:t>
                              </m:r>
                              <m:r>
                                <a:rPr lang="en-US" sz="1500" b="0" i="1" smtClean="0">
                                  <a:latin typeface="Cambria Math" panose="02040503050406030204" pitchFamily="18" charset="0"/>
                                </a:rPr>
                                <m:t>𝑡h𝑒</m:t>
                              </m:r>
                              <m:r>
                                <a:rPr lang="en-US" sz="1500" b="0" i="1" smtClean="0">
                                  <a:latin typeface="Cambria Math" panose="02040503050406030204" pitchFamily="18" charset="0"/>
                                </a:rPr>
                                <m:t> </m:t>
                              </m:r>
                              <m:r>
                                <a:rPr lang="en-US" sz="1500" i="1">
                                  <a:latin typeface="Cambria Math" panose="02040503050406030204" pitchFamily="18" charset="0"/>
                                </a:rPr>
                                <m:t>𝑡𝑜𝑡𝑎𝑙</m:t>
                              </m:r>
                              <m:r>
                                <a:rPr lang="en-US" sz="1500" i="1">
                                  <a:latin typeface="Cambria Math" panose="02040503050406030204" pitchFamily="18" charset="0"/>
                                </a:rPr>
                                <m:t> </m:t>
                              </m:r>
                              <m:r>
                                <a:rPr lang="en-US" sz="1500" b="0" i="1" smtClean="0">
                                  <a:latin typeface="Cambria Math" panose="02040503050406030204" pitchFamily="18" charset="0"/>
                                </a:rPr>
                                <m:t>𝑜𝑟𝑑𝑒𝑟𝑠</m:t>
                              </m:r>
                              <m:r>
                                <a:rPr lang="en-US" sz="1500" b="0" i="1" smtClean="0">
                                  <a:latin typeface="Cambria Math" panose="02040503050406030204" pitchFamily="18" charset="0"/>
                                </a:rPr>
                                <m:t> (</m:t>
                              </m:r>
                              <m:r>
                                <a:rPr lang="en-US" sz="1500" b="0" i="1" smtClean="0">
                                  <a:latin typeface="Cambria Math" panose="02040503050406030204" pitchFamily="18" charset="0"/>
                                </a:rPr>
                                <m:t>𝑟𝑜𝑢𝑛𝑑𝑢𝑝</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𝑙𝑜𝑔</m:t>
                                  </m:r>
                                </m:e>
                                <m:sub>
                                  <m:r>
                                    <a:rPr lang="en-US" sz="1500" b="0" i="1" smtClean="0">
                                      <a:latin typeface="Cambria Math" panose="02040503050406030204" pitchFamily="18" charset="0"/>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𝑡𝑜𝑡𝑎𝑙</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e>
                              </m:d>
                              <m:r>
                                <a:rPr lang="en-US" sz="1500" b="0" i="1" smtClean="0">
                                  <a:latin typeface="Cambria Math" panose="02040503050406030204" pitchFamily="18" charset="0"/>
                                </a:rPr>
                                <m:t>)</m:t>
                              </m:r>
                            </m:e>
                            <m:e>
                              <m:r>
                                <a:rPr lang="en-US" sz="1500" i="1">
                                  <a:latin typeface="Cambria Math" panose="02040503050406030204" pitchFamily="18" charset="0"/>
                                </a:rPr>
                                <m:t>𝑁𝑢𝑚𝑏𝑒𝑟</m:t>
                              </m:r>
                              <m:r>
                                <a:rPr lang="en-US" sz="1500" i="1">
                                  <a:latin typeface="Cambria Math" panose="02040503050406030204" pitchFamily="18" charset="0"/>
                                </a:rPr>
                                <m:t> </m:t>
                              </m:r>
                              <m:r>
                                <a:rPr lang="en-US" sz="1500" i="1">
                                  <a:latin typeface="Cambria Math" panose="02040503050406030204" pitchFamily="18" charset="0"/>
                                </a:rPr>
                                <m:t>𝑜𝑓</m:t>
                              </m:r>
                              <m:r>
                                <a:rPr lang="en-US" sz="1500" i="1">
                                  <a:latin typeface="Cambria Math" panose="02040503050406030204" pitchFamily="18" charset="0"/>
                                </a:rPr>
                                <m:t> </m:t>
                              </m:r>
                              <m:r>
                                <a:rPr lang="en-US" sz="1500" i="1">
                                  <a:latin typeface="Cambria Math" panose="02040503050406030204" pitchFamily="18" charset="0"/>
                                </a:rPr>
                                <m:t>𝑡𝑟𝑢𝑐𝑘</m:t>
                              </m:r>
                              <m:r>
                                <a:rPr lang="en-US" sz="1500" i="1">
                                  <a:latin typeface="Cambria Math" panose="02040503050406030204" pitchFamily="18" charset="0"/>
                                </a:rPr>
                                <m:t>=</m:t>
                              </m:r>
                              <m:r>
                                <a:rPr lang="en-US" sz="1500" i="1">
                                  <a:latin typeface="Cambria Math" panose="02040503050406030204" pitchFamily="18" charset="0"/>
                                </a:rPr>
                                <m:t>𝑁𝑢𝑚𝑏𝑒𝑟</m:t>
                              </m:r>
                              <m:r>
                                <a:rPr lang="en-US" sz="1500" i="1">
                                  <a:latin typeface="Cambria Math" panose="02040503050406030204" pitchFamily="18" charset="0"/>
                                </a:rPr>
                                <m:t> </m:t>
                              </m:r>
                              <m:r>
                                <a:rPr lang="en-US" sz="1500" i="1">
                                  <a:latin typeface="Cambria Math" panose="02040503050406030204" pitchFamily="18" charset="0"/>
                                </a:rPr>
                                <m:t>𝑜𝑓</m:t>
                              </m:r>
                              <m:r>
                                <a:rPr lang="en-US" sz="1500" i="1">
                                  <a:latin typeface="Cambria Math" panose="02040503050406030204" pitchFamily="18" charset="0"/>
                                </a:rPr>
                                <m:t> </m:t>
                              </m:r>
                              <m:r>
                                <a:rPr lang="en-US" sz="1500" i="1">
                                  <a:latin typeface="Cambria Math" panose="02040503050406030204" pitchFamily="18" charset="0"/>
                                </a:rPr>
                                <m:t>𝑠𝑒𝑝𝑎𝑟𝑎𝑡𝑜𝑟</m:t>
                              </m:r>
                              <m:r>
                                <a:rPr lang="en-US" sz="1500" i="1">
                                  <a:latin typeface="Cambria Math" panose="02040503050406030204" pitchFamily="18" charset="0"/>
                                </a:rPr>
                                <m:t>+1 (</m:t>
                              </m:r>
                              <m:r>
                                <a:rPr lang="en-US" sz="1500" i="1">
                                  <a:latin typeface="Cambria Math" panose="02040503050406030204" pitchFamily="18" charset="0"/>
                                </a:rPr>
                                <m:t>𝑝𝑒𝑟𝑚𝑢𝑡𝑎𝑡𝑖𝑜𝑛</m:t>
                              </m:r>
                              <m:r>
                                <a:rPr lang="en-US" sz="1500" i="1">
                                  <a:latin typeface="Cambria Math" panose="02040503050406030204" pitchFamily="18" charset="0"/>
                                </a:rPr>
                                <m:t>)</m:t>
                              </m:r>
                            </m:e>
                            <m:e>
                              <m:r>
                                <a:rPr lang="en-US" sz="1500" i="1">
                                  <a:latin typeface="Cambria Math" panose="02040503050406030204" pitchFamily="18" charset="0"/>
                                </a:rPr>
                                <m:t>𝐺𝑒𝑛𝑒𝑟𝑎𝑙</m:t>
                              </m:r>
                              <m:r>
                                <a:rPr lang="en-US" sz="1500" i="1">
                                  <a:latin typeface="Cambria Math" panose="02040503050406030204" pitchFamily="18" charset="0"/>
                                </a:rPr>
                                <m:t> </m:t>
                              </m:r>
                              <m:r>
                                <a:rPr lang="en-US" sz="1500" i="1">
                                  <a:latin typeface="Cambria Math" panose="02040503050406030204" pitchFamily="18" charset="0"/>
                                </a:rPr>
                                <m:t>𝑟𝑒𝑝𝑟𝑒𝑠𝑒𝑛𝑡𝑎𝑡𝑖𝑜𝑛</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𝑠𝑡𝑒𝑝</m:t>
                              </m:r>
                              <m:r>
                                <a:rPr lang="en-US" sz="1500" i="1">
                                  <a:latin typeface="Cambria Math" panose="02040503050406030204" pitchFamily="18" charset="0"/>
                                </a:rPr>
                                <m:t> </m:t>
                              </m:r>
                              <m:r>
                                <a:rPr lang="en-US" sz="1500" i="1">
                                  <a:latin typeface="Cambria Math" panose="02040503050406030204" pitchFamily="18" charset="0"/>
                                </a:rPr>
                                <m:t>𝑠𝑤𝑎𝑝</m:t>
                              </m:r>
                              <m:r>
                                <a:rPr lang="en-US" sz="1500" i="1">
                                  <a:latin typeface="Cambria Math" panose="02040503050406030204" pitchFamily="18" charset="0"/>
                                </a:rPr>
                                <m:t> </m:t>
                              </m:r>
                              <m:r>
                                <a:rPr lang="en-US" sz="1500" i="1">
                                  <a:latin typeface="Cambria Math" panose="02040503050406030204" pitchFamily="18" charset="0"/>
                                </a:rPr>
                                <m:t>𝑐𝑜𝑛𝑡𝑖𝑛𝑢𝑜𝑢𝑠𝑙𝑦</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𝑇𝑎𝑏𝑢</m:t>
                              </m:r>
                              <m:r>
                                <a:rPr lang="en-US" sz="1500" i="1">
                                  <a:latin typeface="Cambria Math" panose="02040503050406030204" pitchFamily="18" charset="0"/>
                                </a:rPr>
                                <m:t> </m:t>
                              </m:r>
                              <m:r>
                                <a:rPr lang="en-US" sz="1500" i="1">
                                  <a:latin typeface="Cambria Math" panose="02040503050406030204" pitchFamily="18" charset="0"/>
                                </a:rPr>
                                <m:t>𝑠𝑒𝑎𝑟𝑐h</m:t>
                              </m:r>
                            </m:e>
                            <m:e/>
                          </m:eqArr>
                        </m:e>
                      </m:d>
                    </m:oMath>
                  </m:oMathPara>
                </a14:m>
                <a:endParaRPr lang="en-US" sz="1500" dirty="0">
                  <a:latin typeface="Arial" panose="020B0604020202020204" pitchFamily="34" charset="0"/>
                  <a:cs typeface="Arial" panose="020B0604020202020204" pitchFamily="34" charset="0"/>
                </a:endParaRPr>
              </a:p>
            </p:txBody>
          </p:sp>
        </mc:Choice>
        <mc:Fallback xmlns="">
          <p:sp>
            <p:nvSpPr>
              <p:cNvPr id="8" name="Hộp Văn bản 7">
                <a:extLst>
                  <a:ext uri="{FF2B5EF4-FFF2-40B4-BE49-F238E27FC236}">
                    <a16:creationId xmlns:a16="http://schemas.microsoft.com/office/drawing/2014/main" id="{5B60F2D4-2F1C-5B3D-01BF-E6C44812B563}"/>
                  </a:ext>
                </a:extLst>
              </p:cNvPr>
              <p:cNvSpPr txBox="1">
                <a:spLocks noRot="1" noChangeAspect="1" noMove="1" noResize="1" noEditPoints="1" noAdjustHandles="1" noChangeArrowheads="1" noChangeShapeType="1" noTextEdit="1"/>
              </p:cNvSpPr>
              <p:nvPr/>
            </p:nvSpPr>
            <p:spPr>
              <a:xfrm>
                <a:off x="5488887" y="3043050"/>
                <a:ext cx="6892988" cy="10404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EB4865A7-B079-E99A-382A-6C385501DD99}"/>
                  </a:ext>
                </a:extLst>
              </p:cNvPr>
              <p:cNvSpPr txBox="1"/>
              <p:nvPr/>
            </p:nvSpPr>
            <p:spPr>
              <a:xfrm>
                <a:off x="5488887" y="4384208"/>
                <a:ext cx="6703113" cy="104047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500" i="1" smtClean="0">
                              <a:latin typeface="Cambria Math" panose="02040503050406030204" pitchFamily="18" charset="0"/>
                            </a:rPr>
                          </m:ctrlPr>
                        </m:dPr>
                        <m:e>
                          <m:eqArr>
                            <m:eqArrPr>
                              <m:ctrlPr>
                                <a:rPr lang="en-US" sz="1500" b="0" i="1" smtClean="0">
                                  <a:latin typeface="Cambria Math" panose="02040503050406030204" pitchFamily="18" charset="0"/>
                                </a:rPr>
                              </m:ctrlPr>
                            </m:eqArrPr>
                            <m:e>
                              <m:r>
                                <a:rPr lang="en-US" sz="1500" b="0" i="1" smtClean="0">
                                  <a:latin typeface="Cambria Math" panose="02040503050406030204" pitchFamily="18" charset="0"/>
                                </a:rPr>
                                <m:t>𝑁</m:t>
                              </m:r>
                              <m:r>
                                <a:rPr lang="en-US" sz="1500" i="1">
                                  <a:latin typeface="Cambria Math" panose="02040503050406030204" pitchFamily="18" charset="0"/>
                                </a:rPr>
                                <m:t>𝑢𝑚𝑏𝑒𝑟</m:t>
                              </m:r>
                              <m:r>
                                <a:rPr lang="en-US" sz="1500" i="1">
                                  <a:latin typeface="Cambria Math" panose="02040503050406030204" pitchFamily="18" charset="0"/>
                                </a:rPr>
                                <m:t> </m:t>
                              </m:r>
                              <m:r>
                                <a:rPr lang="en-US" sz="1500" b="0" i="1" smtClean="0">
                                  <a:latin typeface="Cambria Math" panose="02040503050406030204" pitchFamily="18" charset="0"/>
                                </a:rPr>
                                <m:t>𝑜𝑓</m:t>
                              </m:r>
                              <m:r>
                                <a:rPr lang="en-US" sz="1500" b="0" i="1" smtClean="0">
                                  <a:latin typeface="Cambria Math" panose="02040503050406030204" pitchFamily="18" charset="0"/>
                                </a:rPr>
                                <m:t> </m:t>
                              </m:r>
                              <m:r>
                                <a:rPr lang="en-US" sz="1500" i="1">
                                  <a:latin typeface="Cambria Math" panose="02040503050406030204" pitchFamily="18" charset="0"/>
                                </a:rPr>
                                <m:t>𝑑𝑖𝑔𝑖𝑡</m:t>
                              </m:r>
                              <m:r>
                                <a:rPr lang="en-US" sz="1500" b="0" i="1" smtClean="0">
                                  <a:latin typeface="Cambria Math" panose="02040503050406030204" pitchFamily="18" charset="0"/>
                                </a:rPr>
                                <m:t>𝑠</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i="1">
                                  <a:latin typeface="Cambria Math" panose="02040503050406030204" pitchFamily="18" charset="0"/>
                                </a:rPr>
                                <m:t> </m:t>
                              </m:r>
                              <m:r>
                                <a:rPr lang="en-US" sz="1500" b="0" i="1" smtClean="0">
                                  <a:latin typeface="Cambria Math" panose="02040503050406030204" pitchFamily="18" charset="0"/>
                                </a:rPr>
                                <m:t> </m:t>
                              </m:r>
                              <m:r>
                                <a:rPr lang="en-US" sz="1500" b="0" i="1" smtClean="0">
                                  <a:latin typeface="Cambria Math" panose="02040503050406030204" pitchFamily="18" charset="0"/>
                                </a:rPr>
                                <m:t>𝑏𝑎𝑠𝑒𝑑</m:t>
                              </m:r>
                              <m:r>
                                <a:rPr lang="en-US" sz="1500" b="0" i="1" smtClean="0">
                                  <a:latin typeface="Cambria Math" panose="02040503050406030204" pitchFamily="18" charset="0"/>
                                </a:rPr>
                                <m:t> </m:t>
                              </m:r>
                              <m:r>
                                <a:rPr lang="en-US" sz="1500" b="0" i="1" smtClean="0">
                                  <a:latin typeface="Cambria Math" panose="02040503050406030204" pitchFamily="18" charset="0"/>
                                </a:rPr>
                                <m:t>𝑜𝑛</m:t>
                              </m:r>
                              <m:r>
                                <a:rPr lang="en-US" sz="1500" b="0" i="1" smtClean="0">
                                  <a:latin typeface="Cambria Math" panose="02040503050406030204" pitchFamily="18" charset="0"/>
                                </a:rPr>
                                <m:t> </m:t>
                              </m:r>
                              <m:r>
                                <a:rPr lang="en-US" sz="1500" b="0" i="1" smtClean="0">
                                  <a:latin typeface="Cambria Math" panose="02040503050406030204" pitchFamily="18" charset="0"/>
                                </a:rPr>
                                <m:t>𝑡h𝑒</m:t>
                              </m:r>
                              <m:r>
                                <a:rPr lang="en-US" sz="1500" b="0" i="1" smtClean="0">
                                  <a:latin typeface="Cambria Math" panose="02040503050406030204" pitchFamily="18" charset="0"/>
                                </a:rPr>
                                <m:t> </m:t>
                              </m:r>
                              <m:r>
                                <a:rPr lang="en-US" sz="1500" i="1">
                                  <a:latin typeface="Cambria Math" panose="02040503050406030204" pitchFamily="18" charset="0"/>
                                </a:rPr>
                                <m:t>𝑡𝑜𝑡𝑎𝑙</m:t>
                              </m:r>
                              <m:r>
                                <a:rPr lang="en-US" sz="1500" i="1">
                                  <a:latin typeface="Cambria Math" panose="02040503050406030204" pitchFamily="18" charset="0"/>
                                </a:rPr>
                                <m:t> </m:t>
                              </m:r>
                              <m:r>
                                <a:rPr lang="en-US" sz="1500" b="0" i="1" smtClean="0">
                                  <a:latin typeface="Cambria Math" panose="02040503050406030204" pitchFamily="18" charset="0"/>
                                </a:rPr>
                                <m:t>𝑜𝑟𝑑𝑒𝑟𝑠</m:t>
                              </m:r>
                              <m:r>
                                <a:rPr lang="en-US" sz="1500" b="0" i="1" smtClean="0">
                                  <a:latin typeface="Cambria Math" panose="02040503050406030204" pitchFamily="18" charset="0"/>
                                </a:rPr>
                                <m:t> (</m:t>
                              </m:r>
                              <m:r>
                                <a:rPr lang="en-US" sz="1500" b="0" i="1" smtClean="0">
                                  <a:latin typeface="Cambria Math" panose="02040503050406030204" pitchFamily="18" charset="0"/>
                                </a:rPr>
                                <m:t>𝑟𝑜𝑢𝑛𝑑𝑢𝑝</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𝑙𝑜𝑔</m:t>
                                  </m:r>
                                </m:e>
                                <m:sub>
                                  <m:r>
                                    <a:rPr lang="en-US" sz="1500" b="0" i="1" smtClean="0">
                                      <a:latin typeface="Cambria Math" panose="02040503050406030204" pitchFamily="18" charset="0"/>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𝑡𝑜𝑡𝑎𝑙</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e>
                              </m:d>
                              <m:r>
                                <a:rPr lang="en-US" sz="1500" b="0" i="1" smtClean="0">
                                  <a:latin typeface="Cambria Math" panose="02040503050406030204" pitchFamily="18" charset="0"/>
                                </a:rPr>
                                <m:t>)</m:t>
                              </m:r>
                            </m:e>
                            <m:e>
                              <m:r>
                                <a:rPr lang="en-US" sz="1500" b="0" i="1" smtClean="0">
                                  <a:latin typeface="Cambria Math" panose="02040503050406030204" pitchFamily="18" charset="0"/>
                                </a:rPr>
                                <m:t>𝑇𝑜𝑚𝑜𝑟𝑟𝑜</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𝑤</m:t>
                                  </m:r>
                                </m:e>
                                <m:sup>
                                  <m:r>
                                    <a:rPr lang="en-US" sz="1500" b="0" i="1" smtClean="0">
                                      <a:latin typeface="Cambria Math" panose="02040503050406030204" pitchFamily="18" charset="0"/>
                                    </a:rPr>
                                    <m:t>′</m:t>
                                  </m:r>
                                </m:sup>
                              </m:sSup>
                              <m:r>
                                <a:rPr lang="en-US" sz="1500" b="0" i="1" smtClean="0">
                                  <a:latin typeface="Cambria Math" panose="02040503050406030204" pitchFamily="18" charset="0"/>
                                </a:rPr>
                                <m:t>𝑠</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m:t>
                              </m:r>
                              <m:r>
                                <a:rPr lang="en-US" sz="1500" b="0" i="1" smtClean="0">
                                  <a:latin typeface="Cambria Math" panose="02040503050406030204" pitchFamily="18" charset="0"/>
                                </a:rPr>
                                <m:t> </m:t>
                              </m:r>
                              <m:r>
                                <a:rPr lang="en-US" sz="1500" b="0" i="1" smtClean="0">
                                  <a:latin typeface="Cambria Math" panose="02040503050406030204" pitchFamily="18" charset="0"/>
                                </a:rPr>
                                <m:t>𝑑𝑒𝑙𝑎𝑦𝑒𝑑</m:t>
                              </m:r>
                              <m:r>
                                <a:rPr lang="en-US" sz="1500" b="0" i="1" smtClean="0">
                                  <a:latin typeface="Cambria Math" panose="02040503050406030204" pitchFamily="18" charset="0"/>
                                </a:rPr>
                                <m:t> </m:t>
                              </m:r>
                              <m:r>
                                <a:rPr lang="en-US" sz="1500" b="0" i="1" smtClean="0">
                                  <a:latin typeface="Cambria Math" panose="02040503050406030204" pitchFamily="18" charset="0"/>
                                </a:rPr>
                                <m:t>𝑚𝑢𝑠𝑡</m:t>
                              </m:r>
                              <m:r>
                                <a:rPr lang="en-US" sz="1500" b="0" i="1" smtClean="0">
                                  <a:latin typeface="Cambria Math" panose="02040503050406030204" pitchFamily="18" charset="0"/>
                                </a:rPr>
                                <m:t> </m:t>
                              </m:r>
                              <m:r>
                                <a:rPr lang="en-US" sz="1500" b="0" i="1" smtClean="0">
                                  <a:latin typeface="Cambria Math" panose="02040503050406030204" pitchFamily="18" charset="0"/>
                                </a:rPr>
                                <m:t>𝑏𝑒</m:t>
                              </m:r>
                              <m:r>
                                <a:rPr lang="en-US" sz="1500" b="0" i="1" smtClean="0">
                                  <a:latin typeface="Cambria Math" panose="02040503050406030204" pitchFamily="18" charset="0"/>
                                </a:rPr>
                                <m:t> </m:t>
                              </m:r>
                              <m:r>
                                <a:rPr lang="en-US" sz="1500" b="0" i="1" smtClean="0">
                                  <a:latin typeface="Cambria Math" panose="02040503050406030204" pitchFamily="18" charset="0"/>
                                </a:rPr>
                                <m:t>𝑑𝑖𝑓𝑓𝑒𝑟</m:t>
                              </m:r>
                              <m:r>
                                <a:rPr lang="en-US" sz="1500" b="0" i="1" smtClean="0">
                                  <a:latin typeface="Cambria Math" panose="02040503050406030204" pitchFamily="18" charset="0"/>
                                </a:rPr>
                                <m:t> </m:t>
                              </m:r>
                              <m:r>
                                <a:rPr lang="en-US" sz="1500" b="0" i="1" smtClean="0">
                                  <a:latin typeface="Cambria Math" panose="02040503050406030204" pitchFamily="18" charset="0"/>
                                </a:rPr>
                                <m:t>𝑓𝑟𝑜𝑚</m:t>
                              </m:r>
                              <m:r>
                                <a:rPr lang="en-US" sz="1500" b="0" i="1" smtClean="0">
                                  <a:latin typeface="Cambria Math" panose="02040503050406030204" pitchFamily="18" charset="0"/>
                                </a:rPr>
                                <m:t> </m:t>
                              </m:r>
                              <m:r>
                                <a:rPr lang="en-US" sz="1500" b="0" i="1" smtClean="0">
                                  <a:latin typeface="Cambria Math" panose="02040503050406030204" pitchFamily="18" charset="0"/>
                                </a:rPr>
                                <m:t>𝑦𝑒𝑠𝑡𝑒𝑟𝑑𝑎</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𝑦</m:t>
                                  </m:r>
                                </m:e>
                                <m:sup>
                                  <m:r>
                                    <a:rPr lang="en-US" sz="1500" b="0" i="1" smtClean="0">
                                      <a:latin typeface="Cambria Math" panose="02040503050406030204" pitchFamily="18" charset="0"/>
                                    </a:rPr>
                                    <m:t>′</m:t>
                                  </m:r>
                                </m:sup>
                              </m:sSup>
                              <m:r>
                                <a:rPr lang="en-US" sz="1500" b="0" i="1" smtClean="0">
                                  <a:latin typeface="Cambria Math" panose="02040503050406030204" pitchFamily="18" charset="0"/>
                                </a:rPr>
                                <m:t>𝑠</m:t>
                              </m:r>
                            </m:e>
                            <m:e>
                              <m:r>
                                <a:rPr lang="en-US" sz="1500" i="1">
                                  <a:latin typeface="Cambria Math" panose="02040503050406030204" pitchFamily="18" charset="0"/>
                                </a:rPr>
                                <m:t>𝐺𝑒𝑛𝑒𝑟𝑎𝑙</m:t>
                              </m:r>
                              <m:r>
                                <a:rPr lang="en-US" sz="1500" i="1">
                                  <a:latin typeface="Cambria Math" panose="02040503050406030204" pitchFamily="18" charset="0"/>
                                </a:rPr>
                                <m:t> </m:t>
                              </m:r>
                              <m:r>
                                <a:rPr lang="en-US" sz="1500" i="1">
                                  <a:latin typeface="Cambria Math" panose="02040503050406030204" pitchFamily="18" charset="0"/>
                                </a:rPr>
                                <m:t>𝑟𝑒𝑝𝑟𝑒𝑠𝑒𝑛𝑡𝑎𝑡𝑖𝑜𝑛</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𝑠𝑡𝑒𝑝</m:t>
                              </m:r>
                              <m:r>
                                <a:rPr lang="en-US" sz="1500" i="1">
                                  <a:latin typeface="Cambria Math" panose="02040503050406030204" pitchFamily="18" charset="0"/>
                                </a:rPr>
                                <m:t> </m:t>
                              </m:r>
                              <m:r>
                                <a:rPr lang="en-US" sz="1500" i="1">
                                  <a:latin typeface="Cambria Math" panose="02040503050406030204" pitchFamily="18" charset="0"/>
                                </a:rPr>
                                <m:t>𝑠𝑤𝑎𝑝</m:t>
                              </m:r>
                              <m:r>
                                <a:rPr lang="en-US" sz="1500" i="1">
                                  <a:latin typeface="Cambria Math" panose="02040503050406030204" pitchFamily="18" charset="0"/>
                                </a:rPr>
                                <m:t> </m:t>
                              </m:r>
                              <m:r>
                                <a:rPr lang="en-US" sz="1500" i="1">
                                  <a:latin typeface="Cambria Math" panose="02040503050406030204" pitchFamily="18" charset="0"/>
                                </a:rPr>
                                <m:t>𝑐𝑜𝑛𝑡𝑖𝑛𝑢𝑜𝑢𝑠𝑙𝑦</m:t>
                              </m:r>
                              <m:r>
                                <a:rPr lang="en-US" sz="1500" i="1">
                                  <a:latin typeface="Cambria Math" panose="02040503050406030204" pitchFamily="18" charset="0"/>
                                </a:rPr>
                                <m:t> </m:t>
                              </m:r>
                              <m:r>
                                <a:rPr lang="en-US" sz="1500" i="1">
                                  <a:latin typeface="Cambria Math" panose="02040503050406030204" pitchFamily="18" charset="0"/>
                                </a:rPr>
                                <m:t>𝑖𝑛</m:t>
                              </m:r>
                              <m:r>
                                <a:rPr lang="en-US" sz="1500" i="1">
                                  <a:latin typeface="Cambria Math" panose="02040503050406030204" pitchFamily="18" charset="0"/>
                                </a:rPr>
                                <m:t> </m:t>
                              </m:r>
                              <m:r>
                                <a:rPr lang="en-US" sz="1500" i="1">
                                  <a:latin typeface="Cambria Math" panose="02040503050406030204" pitchFamily="18" charset="0"/>
                                </a:rPr>
                                <m:t>𝑇𝑎𝑏𝑢</m:t>
                              </m:r>
                              <m:r>
                                <a:rPr lang="en-US" sz="1500" i="1">
                                  <a:latin typeface="Cambria Math" panose="02040503050406030204" pitchFamily="18" charset="0"/>
                                </a:rPr>
                                <m:t> </m:t>
                              </m:r>
                              <m:r>
                                <a:rPr lang="en-US" sz="1500" i="1">
                                  <a:latin typeface="Cambria Math" panose="02040503050406030204" pitchFamily="18" charset="0"/>
                                </a:rPr>
                                <m:t>𝑠𝑒𝑎𝑟𝑐h</m:t>
                              </m:r>
                            </m:e>
                            <m:e>
                              <m:r>
                                <a:rPr lang="en-US" sz="1500" b="0" i="1" smtClean="0">
                                  <a:latin typeface="Cambria Math" panose="02040503050406030204" pitchFamily="18" charset="0"/>
                                </a:rPr>
                                <m:t>𝑁𝑢𝑚𝑏𝑒𝑟</m:t>
                              </m:r>
                              <m:r>
                                <a:rPr lang="en-US" sz="1500" b="0" i="1" smtClean="0">
                                  <a:latin typeface="Cambria Math" panose="02040503050406030204" pitchFamily="18" charset="0"/>
                                </a:rPr>
                                <m:t> </m:t>
                              </m:r>
                              <m:r>
                                <a:rPr lang="en-US" sz="1500" b="0" i="1" smtClean="0">
                                  <a:latin typeface="Cambria Math" panose="02040503050406030204" pitchFamily="18" charset="0"/>
                                </a:rPr>
                                <m:t>𝑑𝑒𝑙𝑎𝑦</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r>
                                <a:rPr lang="en-US" sz="1500" b="0" i="1" smtClean="0">
                                  <a:latin typeface="Cambria Math" panose="02040503050406030204" pitchFamily="18" charset="0"/>
                                </a:rPr>
                                <m:t>≤40∗</m:t>
                              </m:r>
                              <m:r>
                                <a:rPr lang="en-US" sz="1500" b="0" i="1" smtClean="0">
                                  <a:latin typeface="Cambria Math" panose="02040503050406030204" pitchFamily="18" charset="0"/>
                                </a:rPr>
                                <m:t>𝑇𝑜𝑡𝑎𝑙</m:t>
                              </m:r>
                              <m:r>
                                <a:rPr lang="en-US" sz="1500" b="0" i="1" smtClean="0">
                                  <a:latin typeface="Cambria Math" panose="02040503050406030204" pitchFamily="18" charset="0"/>
                                </a:rPr>
                                <m:t> </m:t>
                              </m:r>
                              <m:r>
                                <a:rPr lang="en-US" sz="1500" b="0" i="1" smtClean="0">
                                  <a:latin typeface="Cambria Math" panose="02040503050406030204" pitchFamily="18" charset="0"/>
                                </a:rPr>
                                <m:t>𝑜𝑟𝑑𝑒𝑟𝑠</m:t>
                              </m:r>
                            </m:e>
                          </m:eqArr>
                        </m:e>
                      </m:d>
                    </m:oMath>
                  </m:oMathPara>
                </a14:m>
                <a:endParaRPr lang="en-US" sz="1500" dirty="0">
                  <a:latin typeface="Arial" panose="020B0604020202020204" pitchFamily="34" charset="0"/>
                  <a:cs typeface="Arial" panose="020B0604020202020204" pitchFamily="34" charset="0"/>
                </a:endParaRPr>
              </a:p>
            </p:txBody>
          </p:sp>
        </mc:Choice>
        <mc:Fallback xmlns="">
          <p:sp>
            <p:nvSpPr>
              <p:cNvPr id="10" name="Hộp Văn bản 9">
                <a:extLst>
                  <a:ext uri="{FF2B5EF4-FFF2-40B4-BE49-F238E27FC236}">
                    <a16:creationId xmlns:a16="http://schemas.microsoft.com/office/drawing/2014/main" id="{EB4865A7-B079-E99A-382A-6C385501DD99}"/>
                  </a:ext>
                </a:extLst>
              </p:cNvPr>
              <p:cNvSpPr txBox="1">
                <a:spLocks noRot="1" noChangeAspect="1" noMove="1" noResize="1" noEditPoints="1" noAdjustHandles="1" noChangeArrowheads="1" noChangeShapeType="1" noTextEdit="1"/>
              </p:cNvSpPr>
              <p:nvPr/>
            </p:nvSpPr>
            <p:spPr>
              <a:xfrm>
                <a:off x="5488887" y="4384208"/>
                <a:ext cx="6703113" cy="1040478"/>
              </a:xfrm>
              <a:prstGeom prst="rect">
                <a:avLst/>
              </a:prstGeom>
              <a:blipFill>
                <a:blip r:embed="rId4"/>
                <a:stretch>
                  <a:fillRect/>
                </a:stretch>
              </a:blipFill>
            </p:spPr>
            <p:txBody>
              <a:bodyPr/>
              <a:lstStyle/>
              <a:p>
                <a:r>
                  <a:rPr lang="en-US">
                    <a:noFill/>
                  </a:rPr>
                  <a:t> </a:t>
                </a:r>
              </a:p>
            </p:txBody>
          </p:sp>
        </mc:Fallback>
      </mc:AlternateContent>
      <p:sp>
        <p:nvSpPr>
          <p:cNvPr id="11" name="Hộp Văn bản 10">
            <a:extLst>
              <a:ext uri="{FF2B5EF4-FFF2-40B4-BE49-F238E27FC236}">
                <a16:creationId xmlns:a16="http://schemas.microsoft.com/office/drawing/2014/main" id="{6419C7E5-F2EC-447B-B86C-CC915ECC9E21}"/>
              </a:ext>
            </a:extLst>
          </p:cNvPr>
          <p:cNvSpPr txBox="1"/>
          <p:nvPr/>
        </p:nvSpPr>
        <p:spPr>
          <a:xfrm>
            <a:off x="112426" y="783992"/>
            <a:ext cx="111376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presentation contains three parts (Route array – Separator array – Delay array)</a:t>
            </a:r>
          </a:p>
        </p:txBody>
      </p:sp>
      <p:sp>
        <p:nvSpPr>
          <p:cNvPr id="12" name="Hộp Văn bản 11">
            <a:extLst>
              <a:ext uri="{FF2B5EF4-FFF2-40B4-BE49-F238E27FC236}">
                <a16:creationId xmlns:a16="http://schemas.microsoft.com/office/drawing/2014/main" id="{982D8116-4BD2-699A-992C-3BC2EB1451AF}"/>
              </a:ext>
            </a:extLst>
          </p:cNvPr>
          <p:cNvSpPr txBox="1"/>
          <p:nvPr/>
        </p:nvSpPr>
        <p:spPr>
          <a:xfrm>
            <a:off x="112426" y="1267642"/>
            <a:ext cx="134162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Where:</a:t>
            </a:r>
          </a:p>
        </p:txBody>
      </p:sp>
    </p:spTree>
    <p:extLst>
      <p:ext uri="{BB962C8B-B14F-4D97-AF65-F5344CB8AC3E}">
        <p14:creationId xmlns:p14="http://schemas.microsoft.com/office/powerpoint/2010/main" val="291741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11">
            <a:extLst>
              <a:ext uri="{FF2B5EF4-FFF2-40B4-BE49-F238E27FC236}">
                <a16:creationId xmlns:a16="http://schemas.microsoft.com/office/drawing/2014/main" id="{54CD13D8-7FA6-2375-0C5B-F9041930EA51}"/>
              </a:ext>
            </a:extLst>
          </p:cNvPr>
          <p:cNvSpPr/>
          <p:nvPr/>
        </p:nvSpPr>
        <p:spPr>
          <a:xfrm>
            <a:off x="0" y="1678898"/>
            <a:ext cx="12192000" cy="49392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Hình chữ nhật 3">
            <a:extLst>
              <a:ext uri="{FF2B5EF4-FFF2-40B4-BE49-F238E27FC236}">
                <a16:creationId xmlns:a16="http://schemas.microsoft.com/office/drawing/2014/main" id="{875790BB-81F8-9876-D1A0-AF5F19FF6030}"/>
              </a:ext>
            </a:extLst>
          </p:cNvPr>
          <p:cNvSpPr/>
          <p:nvPr/>
        </p:nvSpPr>
        <p:spPr>
          <a:xfrm>
            <a:off x="0" y="337279"/>
            <a:ext cx="3740046" cy="1341619"/>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Arial" panose="020B0604020202020204" pitchFamily="34" charset="0"/>
                <a:cs typeface="Arial" panose="020B0604020202020204" pitchFamily="34" charset="0"/>
              </a:rPr>
              <a:t>Content</a:t>
            </a:r>
            <a:endParaRPr lang="en-US" sz="4400" dirty="0"/>
          </a:p>
        </p:txBody>
      </p:sp>
      <p:sp>
        <p:nvSpPr>
          <p:cNvPr id="13" name="Hình chữ nhật 12">
            <a:extLst>
              <a:ext uri="{FF2B5EF4-FFF2-40B4-BE49-F238E27FC236}">
                <a16:creationId xmlns:a16="http://schemas.microsoft.com/office/drawing/2014/main" id="{A706456C-BD2C-279A-C323-71EF1A8302A9}"/>
              </a:ext>
            </a:extLst>
          </p:cNvPr>
          <p:cNvSpPr/>
          <p:nvPr/>
        </p:nvSpPr>
        <p:spPr>
          <a:xfrm>
            <a:off x="292306" y="1967458"/>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01</a:t>
            </a:r>
          </a:p>
        </p:txBody>
      </p:sp>
      <p:sp>
        <p:nvSpPr>
          <p:cNvPr id="17" name="Hình chữ nhật 16">
            <a:extLst>
              <a:ext uri="{FF2B5EF4-FFF2-40B4-BE49-F238E27FC236}">
                <a16:creationId xmlns:a16="http://schemas.microsoft.com/office/drawing/2014/main" id="{B040101C-A3E6-484B-5D79-9EEE0C6E67A5}"/>
              </a:ext>
            </a:extLst>
          </p:cNvPr>
          <p:cNvSpPr/>
          <p:nvPr/>
        </p:nvSpPr>
        <p:spPr>
          <a:xfrm>
            <a:off x="292304" y="3061741"/>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02</a:t>
            </a:r>
          </a:p>
        </p:txBody>
      </p:sp>
      <p:sp>
        <p:nvSpPr>
          <p:cNvPr id="18" name="Hình chữ nhật 17">
            <a:extLst>
              <a:ext uri="{FF2B5EF4-FFF2-40B4-BE49-F238E27FC236}">
                <a16:creationId xmlns:a16="http://schemas.microsoft.com/office/drawing/2014/main" id="{DC8CA82F-0390-5B30-355E-C0BCE2760BB4}"/>
              </a:ext>
            </a:extLst>
          </p:cNvPr>
          <p:cNvSpPr/>
          <p:nvPr/>
        </p:nvSpPr>
        <p:spPr>
          <a:xfrm>
            <a:off x="292305" y="4156025"/>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03</a:t>
            </a:r>
          </a:p>
        </p:txBody>
      </p:sp>
      <p:sp>
        <p:nvSpPr>
          <p:cNvPr id="19" name="Hình chữ nhật 18">
            <a:extLst>
              <a:ext uri="{FF2B5EF4-FFF2-40B4-BE49-F238E27FC236}">
                <a16:creationId xmlns:a16="http://schemas.microsoft.com/office/drawing/2014/main" id="{089F0F6A-FE4C-4D6F-7305-CAFB16EE87CD}"/>
              </a:ext>
            </a:extLst>
          </p:cNvPr>
          <p:cNvSpPr/>
          <p:nvPr/>
        </p:nvSpPr>
        <p:spPr>
          <a:xfrm>
            <a:off x="292304" y="5387091"/>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04</a:t>
            </a:r>
          </a:p>
        </p:txBody>
      </p:sp>
      <p:sp>
        <p:nvSpPr>
          <p:cNvPr id="20" name="Hình chữ nhật 19">
            <a:extLst>
              <a:ext uri="{FF2B5EF4-FFF2-40B4-BE49-F238E27FC236}">
                <a16:creationId xmlns:a16="http://schemas.microsoft.com/office/drawing/2014/main" id="{3BB80780-F327-EF68-09CA-B4A103E153CD}"/>
              </a:ext>
            </a:extLst>
          </p:cNvPr>
          <p:cNvSpPr/>
          <p:nvPr/>
        </p:nvSpPr>
        <p:spPr>
          <a:xfrm>
            <a:off x="7037880" y="1963708"/>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05</a:t>
            </a:r>
          </a:p>
        </p:txBody>
      </p:sp>
      <p:sp>
        <p:nvSpPr>
          <p:cNvPr id="21" name="Hình chữ nhật 20">
            <a:extLst>
              <a:ext uri="{FF2B5EF4-FFF2-40B4-BE49-F238E27FC236}">
                <a16:creationId xmlns:a16="http://schemas.microsoft.com/office/drawing/2014/main" id="{9077A9F6-A4C4-713C-8402-A5C86A1E090A}"/>
              </a:ext>
            </a:extLst>
          </p:cNvPr>
          <p:cNvSpPr/>
          <p:nvPr/>
        </p:nvSpPr>
        <p:spPr>
          <a:xfrm>
            <a:off x="7037880" y="3061737"/>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06</a:t>
            </a:r>
          </a:p>
        </p:txBody>
      </p:sp>
      <p:sp>
        <p:nvSpPr>
          <p:cNvPr id="22" name="Hình chữ nhật 21">
            <a:extLst>
              <a:ext uri="{FF2B5EF4-FFF2-40B4-BE49-F238E27FC236}">
                <a16:creationId xmlns:a16="http://schemas.microsoft.com/office/drawing/2014/main" id="{8728A27B-2A69-7865-D350-E6A638A4593B}"/>
              </a:ext>
            </a:extLst>
          </p:cNvPr>
          <p:cNvSpPr/>
          <p:nvPr/>
        </p:nvSpPr>
        <p:spPr>
          <a:xfrm>
            <a:off x="7057865" y="4159772"/>
            <a:ext cx="906905" cy="734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accent5">
                    <a:lumMod val="75000"/>
                  </a:schemeClr>
                </a:solidFill>
                <a:latin typeface="Arial" panose="020B0604020202020204" pitchFamily="34" charset="0"/>
                <a:cs typeface="Arial" panose="020B0604020202020204" pitchFamily="34" charset="0"/>
              </a:rPr>
              <a:t>07</a:t>
            </a:r>
          </a:p>
        </p:txBody>
      </p:sp>
      <p:sp>
        <p:nvSpPr>
          <p:cNvPr id="23" name="Hộp Văn bản 22">
            <a:extLst>
              <a:ext uri="{FF2B5EF4-FFF2-40B4-BE49-F238E27FC236}">
                <a16:creationId xmlns:a16="http://schemas.microsoft.com/office/drawing/2014/main" id="{36320AE4-D2C3-E768-244A-11BA586DE301}"/>
              </a:ext>
            </a:extLst>
          </p:cNvPr>
          <p:cNvSpPr txBox="1"/>
          <p:nvPr/>
        </p:nvSpPr>
        <p:spPr>
          <a:xfrm>
            <a:off x="1431561" y="2053968"/>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Problem statement</a:t>
            </a:r>
          </a:p>
        </p:txBody>
      </p:sp>
      <p:sp>
        <p:nvSpPr>
          <p:cNvPr id="25" name="Hộp Văn bản 24">
            <a:extLst>
              <a:ext uri="{FF2B5EF4-FFF2-40B4-BE49-F238E27FC236}">
                <a16:creationId xmlns:a16="http://schemas.microsoft.com/office/drawing/2014/main" id="{441D1BAC-D6AC-C82C-CD74-0BDAAA68D0B8}"/>
              </a:ext>
            </a:extLst>
          </p:cNvPr>
          <p:cNvSpPr txBox="1"/>
          <p:nvPr/>
        </p:nvSpPr>
        <p:spPr>
          <a:xfrm>
            <a:off x="1431561" y="3151997"/>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Literature review</a:t>
            </a:r>
          </a:p>
        </p:txBody>
      </p:sp>
      <p:sp>
        <p:nvSpPr>
          <p:cNvPr id="26" name="Hộp Văn bản 25">
            <a:extLst>
              <a:ext uri="{FF2B5EF4-FFF2-40B4-BE49-F238E27FC236}">
                <a16:creationId xmlns:a16="http://schemas.microsoft.com/office/drawing/2014/main" id="{AB76753E-DF1B-BD4B-2496-025633951848}"/>
              </a:ext>
            </a:extLst>
          </p:cNvPr>
          <p:cNvSpPr txBox="1"/>
          <p:nvPr/>
        </p:nvSpPr>
        <p:spPr>
          <a:xfrm>
            <a:off x="1431561" y="4253451"/>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Methodology</a:t>
            </a:r>
          </a:p>
        </p:txBody>
      </p:sp>
      <p:sp>
        <p:nvSpPr>
          <p:cNvPr id="27" name="Hộp Văn bản 26">
            <a:extLst>
              <a:ext uri="{FF2B5EF4-FFF2-40B4-BE49-F238E27FC236}">
                <a16:creationId xmlns:a16="http://schemas.microsoft.com/office/drawing/2014/main" id="{BBF6EF0E-0C77-9219-AE1D-89AA2B8CE5E5}"/>
              </a:ext>
            </a:extLst>
          </p:cNvPr>
          <p:cNvSpPr txBox="1"/>
          <p:nvPr/>
        </p:nvSpPr>
        <p:spPr>
          <a:xfrm>
            <a:off x="1431561" y="5477351"/>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Mathematical model</a:t>
            </a:r>
          </a:p>
        </p:txBody>
      </p:sp>
      <p:sp>
        <p:nvSpPr>
          <p:cNvPr id="28" name="Hộp Văn bản 27">
            <a:extLst>
              <a:ext uri="{FF2B5EF4-FFF2-40B4-BE49-F238E27FC236}">
                <a16:creationId xmlns:a16="http://schemas.microsoft.com/office/drawing/2014/main" id="{67E35E45-2994-A02B-CEEF-345E307E2154}"/>
              </a:ext>
            </a:extLst>
          </p:cNvPr>
          <p:cNvSpPr txBox="1"/>
          <p:nvPr/>
        </p:nvSpPr>
        <p:spPr>
          <a:xfrm>
            <a:off x="7934796" y="3151997"/>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Result analysis</a:t>
            </a:r>
          </a:p>
        </p:txBody>
      </p:sp>
      <p:sp>
        <p:nvSpPr>
          <p:cNvPr id="29" name="Hộp Văn bản 28">
            <a:extLst>
              <a:ext uri="{FF2B5EF4-FFF2-40B4-BE49-F238E27FC236}">
                <a16:creationId xmlns:a16="http://schemas.microsoft.com/office/drawing/2014/main" id="{8EDA4FB6-74C2-1727-C75B-CF6A13C0A51B}"/>
              </a:ext>
            </a:extLst>
          </p:cNvPr>
          <p:cNvSpPr txBox="1"/>
          <p:nvPr/>
        </p:nvSpPr>
        <p:spPr>
          <a:xfrm>
            <a:off x="7934796" y="2048982"/>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Metaheuristics</a:t>
            </a:r>
          </a:p>
        </p:txBody>
      </p:sp>
      <p:sp>
        <p:nvSpPr>
          <p:cNvPr id="30" name="Hộp Văn bản 29">
            <a:extLst>
              <a:ext uri="{FF2B5EF4-FFF2-40B4-BE49-F238E27FC236}">
                <a16:creationId xmlns:a16="http://schemas.microsoft.com/office/drawing/2014/main" id="{55296354-E562-B5E2-75CD-B229E0D923FF}"/>
              </a:ext>
            </a:extLst>
          </p:cNvPr>
          <p:cNvSpPr txBox="1"/>
          <p:nvPr/>
        </p:nvSpPr>
        <p:spPr>
          <a:xfrm>
            <a:off x="7934796" y="4246285"/>
            <a:ext cx="3964898" cy="55399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Conclusion</a:t>
            </a:r>
          </a:p>
        </p:txBody>
      </p:sp>
      <p:sp>
        <p:nvSpPr>
          <p:cNvPr id="3" name="Hình chữ nhật 2">
            <a:extLst>
              <a:ext uri="{FF2B5EF4-FFF2-40B4-BE49-F238E27FC236}">
                <a16:creationId xmlns:a16="http://schemas.microsoft.com/office/drawing/2014/main" id="{4DAF936E-3CD0-632B-7211-AF2C90F87614}"/>
              </a:ext>
            </a:extLst>
          </p:cNvPr>
          <p:cNvSpPr/>
          <p:nvPr/>
        </p:nvSpPr>
        <p:spPr>
          <a:xfrm>
            <a:off x="3740046" y="337279"/>
            <a:ext cx="8451954" cy="13416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14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F034-946B-ACC3-C0C9-80A629236A3A}"/>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9C4E6B2-6605-6755-19A9-2CD57ACC4A99}"/>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Heuristics for Initialization</a:t>
            </a:r>
          </a:p>
        </p:txBody>
      </p:sp>
      <p:sp>
        <p:nvSpPr>
          <p:cNvPr id="4" name="Tiêu đề 1">
            <a:extLst>
              <a:ext uri="{FF2B5EF4-FFF2-40B4-BE49-F238E27FC236}">
                <a16:creationId xmlns:a16="http://schemas.microsoft.com/office/drawing/2014/main" id="{EFBEF134-EA6F-94E2-7511-217E406FC91E}"/>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2CDF1D3B-50F1-29AE-A51D-CA4323DFE3CB}"/>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053CCBF9-1B61-4F5D-F792-8E863F23B038}"/>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C4EC5D08-9F20-F101-7FCE-BC1432AC9DF0}"/>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EB5BAB6C-39ED-D2FC-E9B2-1A78807A6FF0}"/>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40F9DE24-3831-3184-37AB-18F5F9C3E2EE}"/>
              </a:ext>
            </a:extLst>
          </p:cNvPr>
          <p:cNvSpPr/>
          <p:nvPr/>
        </p:nvSpPr>
        <p:spPr>
          <a:xfrm>
            <a:off x="6926717" y="6119729"/>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54AF1B60-BE58-8196-5EE0-F309C2BEE664}"/>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BA6653E5-5875-14B3-4E84-0679338A9AC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10" name="Hình ảnh 9">
            <a:extLst>
              <a:ext uri="{FF2B5EF4-FFF2-40B4-BE49-F238E27FC236}">
                <a16:creationId xmlns:a16="http://schemas.microsoft.com/office/drawing/2014/main" id="{717D93BE-8549-E058-3C68-B8CCBB433CEF}"/>
              </a:ext>
            </a:extLst>
          </p:cNvPr>
          <p:cNvPicPr>
            <a:picLocks noChangeAspect="1"/>
          </p:cNvPicPr>
          <p:nvPr/>
        </p:nvPicPr>
        <p:blipFill>
          <a:blip r:embed="rId2"/>
          <a:stretch>
            <a:fillRect/>
          </a:stretch>
        </p:blipFill>
        <p:spPr>
          <a:xfrm>
            <a:off x="0" y="1013701"/>
            <a:ext cx="12182229" cy="4270331"/>
          </a:xfrm>
          <a:prstGeom prst="rect">
            <a:avLst/>
          </a:prstGeom>
        </p:spPr>
      </p:pic>
    </p:spTree>
    <p:extLst>
      <p:ext uri="{BB962C8B-B14F-4D97-AF65-F5344CB8AC3E}">
        <p14:creationId xmlns:p14="http://schemas.microsoft.com/office/powerpoint/2010/main" val="46736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D458-FA4E-0BA6-82F5-953DD0970FB9}"/>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927ABCAA-DF76-64E4-6E54-805A4C551207}"/>
              </a:ext>
            </a:extLst>
          </p:cNvPr>
          <p:cNvSpPr>
            <a:spLocks noGrp="1"/>
          </p:cNvSpPr>
          <p:nvPr>
            <p:ph type="title"/>
          </p:nvPr>
        </p:nvSpPr>
        <p:spPr>
          <a:xfrm>
            <a:off x="0" y="-17228"/>
            <a:ext cx="12254458"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Tabu Search</a:t>
            </a:r>
          </a:p>
        </p:txBody>
      </p:sp>
      <p:sp>
        <p:nvSpPr>
          <p:cNvPr id="4" name="Tiêu đề 1">
            <a:extLst>
              <a:ext uri="{FF2B5EF4-FFF2-40B4-BE49-F238E27FC236}">
                <a16:creationId xmlns:a16="http://schemas.microsoft.com/office/drawing/2014/main" id="{259788A8-A718-D3EE-4200-51FABA844BE8}"/>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3F0E5DC5-5299-0456-2DB8-843E12CC697E}"/>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F1B29F2D-866E-9814-34D0-4F9527B024B7}"/>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AF59E71D-630E-A4BF-C7EC-7AC35233E2E2}"/>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05F722A3-EFA4-FB5A-697D-00C5DB25B413}"/>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E2F32D94-42A1-FC51-B8E5-8FEF89FA768B}"/>
              </a:ext>
            </a:extLst>
          </p:cNvPr>
          <p:cNvSpPr/>
          <p:nvPr/>
        </p:nvSpPr>
        <p:spPr>
          <a:xfrm>
            <a:off x="6926717" y="6119729"/>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D8898470-65A5-E544-CE00-01B45A492FA9}"/>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3B1CFC72-8856-F06B-0731-7CF2CD0FD5CB}"/>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6" name="Hình ảnh 5">
            <a:extLst>
              <a:ext uri="{FF2B5EF4-FFF2-40B4-BE49-F238E27FC236}">
                <a16:creationId xmlns:a16="http://schemas.microsoft.com/office/drawing/2014/main" id="{840F2C67-2018-BE94-9338-B568FCB36D60}"/>
              </a:ext>
            </a:extLst>
          </p:cNvPr>
          <p:cNvPicPr>
            <a:picLocks noChangeAspect="1"/>
          </p:cNvPicPr>
          <p:nvPr/>
        </p:nvPicPr>
        <p:blipFill>
          <a:blip r:embed="rId2"/>
          <a:stretch>
            <a:fillRect/>
          </a:stretch>
        </p:blipFill>
        <p:spPr>
          <a:xfrm>
            <a:off x="-8578" y="857229"/>
            <a:ext cx="12173340" cy="4546725"/>
          </a:xfrm>
          <a:prstGeom prst="rect">
            <a:avLst/>
          </a:prstGeom>
        </p:spPr>
      </p:pic>
    </p:spTree>
    <p:extLst>
      <p:ext uri="{BB962C8B-B14F-4D97-AF65-F5344CB8AC3E}">
        <p14:creationId xmlns:p14="http://schemas.microsoft.com/office/powerpoint/2010/main" val="315687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6210E-3FC8-F5BD-71B8-2F015374FE7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295F774-6ED1-BFFD-82B5-749B3539F9C1}"/>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Genetics Algorithm – Tabu Search Hybrid</a:t>
            </a:r>
          </a:p>
        </p:txBody>
      </p:sp>
      <p:sp>
        <p:nvSpPr>
          <p:cNvPr id="4" name="Tiêu đề 1">
            <a:extLst>
              <a:ext uri="{FF2B5EF4-FFF2-40B4-BE49-F238E27FC236}">
                <a16:creationId xmlns:a16="http://schemas.microsoft.com/office/drawing/2014/main" id="{5B82E6DF-1A02-4721-8C1C-93BB3F3471EC}"/>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69EADAA2-0D91-A9F7-F857-6A9E391A22C9}"/>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17292B2B-631B-70CD-A758-7F0491EDA7DF}"/>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2F950881-FC8E-DF31-8F51-148812AEE942}"/>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B6EB8E57-324F-8161-5166-B3BE23156C73}"/>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8AA36D77-34B3-48BD-5C46-41B4BA02D20B}"/>
              </a:ext>
            </a:extLst>
          </p:cNvPr>
          <p:cNvSpPr/>
          <p:nvPr/>
        </p:nvSpPr>
        <p:spPr>
          <a:xfrm>
            <a:off x="6926717" y="6119729"/>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9FF90EBC-4F3F-0D76-99B7-93804DF49077}"/>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E50F5C84-EE86-3254-BA2B-421944F80088}"/>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7" name="Hình ảnh 6">
            <a:extLst>
              <a:ext uri="{FF2B5EF4-FFF2-40B4-BE49-F238E27FC236}">
                <a16:creationId xmlns:a16="http://schemas.microsoft.com/office/drawing/2014/main" id="{00EBA34B-B9C6-CBD9-6E8B-BE11DE85813A}"/>
              </a:ext>
            </a:extLst>
          </p:cNvPr>
          <p:cNvPicPr>
            <a:picLocks noChangeAspect="1"/>
          </p:cNvPicPr>
          <p:nvPr/>
        </p:nvPicPr>
        <p:blipFill>
          <a:blip r:embed="rId2"/>
          <a:stretch>
            <a:fillRect/>
          </a:stretch>
        </p:blipFill>
        <p:spPr>
          <a:xfrm>
            <a:off x="0" y="1011837"/>
            <a:ext cx="12192000" cy="3972392"/>
          </a:xfrm>
          <a:prstGeom prst="rect">
            <a:avLst/>
          </a:prstGeom>
        </p:spPr>
      </p:pic>
    </p:spTree>
    <p:extLst>
      <p:ext uri="{BB962C8B-B14F-4D97-AF65-F5344CB8AC3E}">
        <p14:creationId xmlns:p14="http://schemas.microsoft.com/office/powerpoint/2010/main" val="318948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EAA7-83AA-A07A-DDB8-AA9725C064A3}"/>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21D9FBC9-15CE-2BA7-18FE-EAEC34ECE462}"/>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Data collection</a:t>
            </a:r>
          </a:p>
        </p:txBody>
      </p:sp>
      <p:sp>
        <p:nvSpPr>
          <p:cNvPr id="4" name="Tiêu đề 1">
            <a:extLst>
              <a:ext uri="{FF2B5EF4-FFF2-40B4-BE49-F238E27FC236}">
                <a16:creationId xmlns:a16="http://schemas.microsoft.com/office/drawing/2014/main" id="{33E8FD6E-88AA-68B5-791F-E5E2F86AB36E}"/>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A3C8990C-C5B9-5DAB-ED12-CE01385F7DD5}"/>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342669EA-27DD-EE84-502D-58CF75C2EC24}"/>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F4FA3907-9DBF-6934-6C81-D3165F63F909}"/>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3E95C472-A7E5-6A5C-CCAB-49032A86A772}"/>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F0462CAD-E198-674D-A900-74A170576A3A}"/>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E00CECD0-32A0-C7B1-2ED1-9DDEFED934B5}"/>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E47A1087-DA52-F776-5E46-E7FA0B12FD3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3" name="Bảng 2">
            <a:extLst>
              <a:ext uri="{FF2B5EF4-FFF2-40B4-BE49-F238E27FC236}">
                <a16:creationId xmlns:a16="http://schemas.microsoft.com/office/drawing/2014/main" id="{46B8A11C-F98C-474D-BBD7-CB68B49D3D64}"/>
              </a:ext>
            </a:extLst>
          </p:cNvPr>
          <p:cNvGraphicFramePr>
            <a:graphicFrameLocks noGrp="1"/>
          </p:cNvGraphicFramePr>
          <p:nvPr>
            <p:extLst>
              <p:ext uri="{D42A27DB-BD31-4B8C-83A1-F6EECF244321}">
                <p14:modId xmlns:p14="http://schemas.microsoft.com/office/powerpoint/2010/main" val="1009655082"/>
              </p:ext>
            </p:extLst>
          </p:nvPr>
        </p:nvGraphicFramePr>
        <p:xfrm>
          <a:off x="7011079" y="1112180"/>
          <a:ext cx="4473206" cy="2083816"/>
        </p:xfrm>
        <a:graphic>
          <a:graphicData uri="http://schemas.openxmlformats.org/drawingml/2006/table">
            <a:tbl>
              <a:tblPr firstRow="1" firstCol="1" bandRow="1">
                <a:tableStyleId>{5C22544A-7EE6-4342-B048-85BDC9FD1C3A}</a:tableStyleId>
              </a:tblPr>
              <a:tblGrid>
                <a:gridCol w="1490904">
                  <a:extLst>
                    <a:ext uri="{9D8B030D-6E8A-4147-A177-3AD203B41FA5}">
                      <a16:colId xmlns:a16="http://schemas.microsoft.com/office/drawing/2014/main" val="4195440856"/>
                    </a:ext>
                  </a:extLst>
                </a:gridCol>
                <a:gridCol w="1490904">
                  <a:extLst>
                    <a:ext uri="{9D8B030D-6E8A-4147-A177-3AD203B41FA5}">
                      <a16:colId xmlns:a16="http://schemas.microsoft.com/office/drawing/2014/main" val="3392891087"/>
                    </a:ext>
                  </a:extLst>
                </a:gridCol>
                <a:gridCol w="1491398">
                  <a:extLst>
                    <a:ext uri="{9D8B030D-6E8A-4147-A177-3AD203B41FA5}">
                      <a16:colId xmlns:a16="http://schemas.microsoft.com/office/drawing/2014/main" val="2220270891"/>
                    </a:ext>
                  </a:extLst>
                </a:gridCol>
              </a:tblGrid>
              <a:tr h="215319">
                <a:tc gridSpan="3">
                  <a:txBody>
                    <a:bodyPr/>
                    <a:lstStyle/>
                    <a:p>
                      <a:pPr marL="0" marR="0" algn="ctr">
                        <a:lnSpc>
                          <a:spcPct val="150000"/>
                        </a:lnSpc>
                        <a:spcBef>
                          <a:spcPts val="0"/>
                        </a:spcBef>
                        <a:spcAft>
                          <a:spcPts val="0"/>
                        </a:spcAft>
                      </a:pPr>
                      <a:r>
                        <a:rPr lang="en-US" sz="1300" dirty="0">
                          <a:solidFill>
                            <a:schemeClr val="tx1"/>
                          </a:solidFill>
                          <a:effectLst/>
                          <a:latin typeface="Arial" panose="020B0604020202020204" pitchFamily="34" charset="0"/>
                          <a:cs typeface="Arial" panose="020B0604020202020204" pitchFamily="34" charset="0"/>
                        </a:rPr>
                        <a:t>Time window change</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4941361"/>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Slots</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300" b="1" dirty="0">
                          <a:solidFill>
                            <a:schemeClr val="tx1"/>
                          </a:solidFill>
                          <a:effectLst/>
                          <a:latin typeface="Arial" panose="020B0604020202020204" pitchFamily="34" charset="0"/>
                          <a:cs typeface="Arial" panose="020B0604020202020204" pitchFamily="34" charset="0"/>
                        </a:rPr>
                        <a:t>Model (hours)</a:t>
                      </a:r>
                      <a:endParaRPr lang="en-US" sz="1300" b="1"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300" b="1" dirty="0">
                          <a:solidFill>
                            <a:schemeClr val="tx1"/>
                          </a:solidFill>
                          <a:effectLst/>
                          <a:latin typeface="Arial" panose="020B0604020202020204" pitchFamily="34" charset="0"/>
                          <a:cs typeface="Arial" panose="020B0604020202020204" pitchFamily="34" charset="0"/>
                        </a:rPr>
                        <a:t>Real (hours)</a:t>
                      </a:r>
                      <a:endParaRPr lang="en-US" sz="1300" b="1"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4979976"/>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1</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2 -&gt; 4</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8 -&gt; 10</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406415"/>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2</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4 -&gt; 6</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10 -&gt; 12</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3810314"/>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3</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6 -&gt; 8</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12 -&gt; 14</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183157"/>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4</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8 -&gt; 10</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14 -&gt; 16</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089852"/>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5</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10 - &gt; 12</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16 -&gt; 18</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1050255"/>
                  </a:ext>
                </a:extLst>
              </a:tr>
              <a:tr h="215319">
                <a:tc>
                  <a:txBody>
                    <a:bodyPr/>
                    <a:lstStyle/>
                    <a:p>
                      <a:pPr marL="0" marR="0" algn="ctr">
                        <a:lnSpc>
                          <a:spcPct val="150000"/>
                        </a:lnSpc>
                        <a:spcBef>
                          <a:spcPts val="0"/>
                        </a:spcBef>
                        <a:spcAft>
                          <a:spcPts val="0"/>
                        </a:spcAft>
                      </a:pPr>
                      <a:r>
                        <a:rPr lang="en-US" sz="1300">
                          <a:solidFill>
                            <a:schemeClr val="tx1"/>
                          </a:solidFill>
                          <a:effectLst/>
                          <a:latin typeface="Arial" panose="020B0604020202020204" pitchFamily="34" charset="0"/>
                          <a:cs typeface="Arial" panose="020B0604020202020204" pitchFamily="34" charset="0"/>
                        </a:rPr>
                        <a:t>6</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a:solidFill>
                            <a:schemeClr val="tx1"/>
                          </a:solidFill>
                          <a:effectLst/>
                          <a:latin typeface="Arial" panose="020B0604020202020204" pitchFamily="34" charset="0"/>
                          <a:cs typeface="Arial" panose="020B0604020202020204" pitchFamily="34" charset="0"/>
                        </a:rPr>
                        <a:t>12 -&gt; 14</a:t>
                      </a:r>
                      <a:endParaRPr lang="en-US" sz="13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vi-VN" sz="1300" dirty="0">
                          <a:solidFill>
                            <a:schemeClr val="tx1"/>
                          </a:solidFill>
                          <a:effectLst/>
                          <a:latin typeface="Arial" panose="020B0604020202020204" pitchFamily="34" charset="0"/>
                          <a:cs typeface="Arial" panose="020B0604020202020204" pitchFamily="34" charset="0"/>
                        </a:rPr>
                        <a:t>18 -&gt; 20</a:t>
                      </a:r>
                      <a:endParaRPr lang="en-US" sz="13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0195110"/>
                  </a:ext>
                </a:extLst>
              </a:tr>
            </a:tbl>
          </a:graphicData>
        </a:graphic>
      </p:graphicFrame>
      <p:sp>
        <p:nvSpPr>
          <p:cNvPr id="6" name="Hộp Văn bản 5">
            <a:extLst>
              <a:ext uri="{FF2B5EF4-FFF2-40B4-BE49-F238E27FC236}">
                <a16:creationId xmlns:a16="http://schemas.microsoft.com/office/drawing/2014/main" id="{DB25AFC0-274E-8931-0B1B-4900BF906D1F}"/>
              </a:ext>
            </a:extLst>
          </p:cNvPr>
          <p:cNvSpPr txBox="1"/>
          <p:nvPr/>
        </p:nvSpPr>
        <p:spPr>
          <a:xfrm>
            <a:off x="464696" y="4399613"/>
            <a:ext cx="7487586" cy="369332"/>
          </a:xfrm>
          <a:prstGeom prst="rect">
            <a:avLst/>
          </a:prstGeom>
          <a:noFill/>
        </p:spPr>
        <p:txBody>
          <a:bodyPr wrap="square" rtlCol="0">
            <a:spAutoFit/>
          </a:bodyPr>
          <a:lstStyle/>
          <a:p>
            <a:endParaRPr lang="en-US" dirty="0"/>
          </a:p>
        </p:txBody>
      </p:sp>
      <p:sp>
        <p:nvSpPr>
          <p:cNvPr id="9" name="Rectangle 3">
            <a:extLst>
              <a:ext uri="{FF2B5EF4-FFF2-40B4-BE49-F238E27FC236}">
                <a16:creationId xmlns:a16="http://schemas.microsoft.com/office/drawing/2014/main" id="{D6A5F316-D54E-5F00-05D1-551A49C52849}"/>
              </a:ext>
            </a:extLst>
          </p:cNvPr>
          <p:cNvSpPr>
            <a:spLocks noChangeArrowheads="1"/>
          </p:cNvSpPr>
          <p:nvPr/>
        </p:nvSpPr>
        <p:spPr bwMode="auto">
          <a:xfrm>
            <a:off x="134912" y="836643"/>
            <a:ext cx="6097358" cy="4464171"/>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300" b="0" i="0" u="none" strike="noStrike" cap="none" normalizeH="0" baseline="0" dirty="0">
              <a:ln>
                <a:noFill/>
              </a:ln>
              <a:solidFill>
                <a:sysClr val="windowText" lastClr="000000"/>
              </a:solidFill>
              <a:effectLst/>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Transition from multichannel retail to centralized warehouse for online orders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Analysis based on customer interactions, warehouse operations, logistics data</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Average of 109 online orders processed daily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Structured dispatch schedule with specific picking times:	</a:t>
            </a: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2 minutes for dry and fresh products</a:t>
            </a:r>
            <a:endParaRPr lang="en-US" altLang="en-US" sz="1300" dirty="0">
              <a:cs typeface="Arial" panose="020B0604020202020204" pitchFamily="34" charset="0"/>
            </a:endParaRP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2.5 minutes for frozen goods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Partnership with third-party for a 12 multi-compartment truck fleet:</a:t>
            </a:r>
            <a:endParaRPr lang="en-US" altLang="en-US" sz="1300" dirty="0">
              <a:cs typeface="Arial" panose="020B0604020202020204" pitchFamily="34" charset="0"/>
            </a:endParaRP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Accommodates dry, fresh, and frozen products</a:t>
            </a: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Shift from owning two vehicles to outsourcing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Costs:</a:t>
            </a: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$0.9 per kilometer transportation fee</a:t>
            </a:r>
          </a:p>
          <a:p>
            <a:pPr marL="742950" lvl="1" indent="-285750" algn="just">
              <a:lnSpc>
                <a:spcPct val="150000"/>
              </a:lnSpc>
              <a:buFont typeface="Courier New" panose="02070309020205020404" pitchFamily="49" charset="0"/>
              <a:buChar char="o"/>
            </a:pPr>
            <a:r>
              <a:rPr kumimoji="0" lang="en-US" altLang="en-US" sz="1300" b="0" i="0" u="none" strike="noStrike" cap="none" normalizeH="0" baseline="0" dirty="0">
                <a:ln>
                  <a:noFill/>
                </a:ln>
                <a:effectLst/>
                <a:cs typeface="Arial" panose="020B0604020202020204" pitchFamily="34" charset="0"/>
              </a:rPr>
              <a:t>Variable vehicle usage charge based on features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0" i="0" u="none" strike="noStrike" cap="none" normalizeH="0" baseline="0" dirty="0">
                <a:ln>
                  <a:noFill/>
                </a:ln>
                <a:effectLst/>
                <a:cs typeface="Arial" panose="020B0604020202020204" pitchFamily="34" charset="0"/>
              </a:rPr>
              <a:t>Use of </a:t>
            </a:r>
            <a:r>
              <a:rPr kumimoji="0" lang="en-US" altLang="en-US" sz="1300" b="0" i="0" u="none" strike="noStrike" cap="none" normalizeH="0" baseline="0" dirty="0">
                <a:ln>
                  <a:noFill/>
                </a:ln>
                <a:solidFill>
                  <a:sysClr val="windowText" lastClr="000000"/>
                </a:solidFill>
                <a:effectLst/>
                <a:cs typeface="Arial" panose="020B0604020202020204" pitchFamily="34" charset="0"/>
              </a:rPr>
              <a:t>pin technology on google maps  for precise delivery locations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300" b="0" i="0" u="none" strike="noStrike" cap="none" normalizeH="0" baseline="0" dirty="0">
              <a:ln>
                <a:noFill/>
              </a:ln>
              <a:solidFill>
                <a:schemeClr val="tx1"/>
              </a:solidFill>
              <a:effectLst/>
              <a:cs typeface="Arial" panose="020B0604020202020204" pitchFamily="34" charset="0"/>
            </a:endParaRPr>
          </a:p>
        </p:txBody>
      </p:sp>
      <p:sp>
        <p:nvSpPr>
          <p:cNvPr id="10" name="Rectangle 4">
            <a:extLst>
              <a:ext uri="{FF2B5EF4-FFF2-40B4-BE49-F238E27FC236}">
                <a16:creationId xmlns:a16="http://schemas.microsoft.com/office/drawing/2014/main" id="{281C7298-4ED8-D041-0E7E-4FD0E4664084}"/>
              </a:ext>
            </a:extLst>
          </p:cNvPr>
          <p:cNvSpPr>
            <a:spLocks noChangeArrowheads="1"/>
          </p:cNvSpPr>
          <p:nvPr/>
        </p:nvSpPr>
        <p:spPr bwMode="auto">
          <a:xfrm>
            <a:off x="134912" y="3492708"/>
            <a:ext cx="36576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2" name="Đường nối Thẳng 11">
            <a:extLst>
              <a:ext uri="{FF2B5EF4-FFF2-40B4-BE49-F238E27FC236}">
                <a16:creationId xmlns:a16="http://schemas.microsoft.com/office/drawing/2014/main" id="{D78C59ED-E5F7-5E48-B904-C3E0A94B79F6}"/>
              </a:ext>
            </a:extLst>
          </p:cNvPr>
          <p:cNvCxnSpPr>
            <a:cxnSpLocks/>
          </p:cNvCxnSpPr>
          <p:nvPr/>
        </p:nvCxnSpPr>
        <p:spPr>
          <a:xfrm>
            <a:off x="6239146" y="681037"/>
            <a:ext cx="64218" cy="5345009"/>
          </a:xfrm>
          <a:prstGeom prst="line">
            <a:avLst/>
          </a:prstGeom>
        </p:spPr>
        <p:style>
          <a:lnRef idx="1">
            <a:schemeClr val="accent1"/>
          </a:lnRef>
          <a:fillRef idx="0">
            <a:schemeClr val="accent1"/>
          </a:fillRef>
          <a:effectRef idx="0">
            <a:schemeClr val="accent1"/>
          </a:effectRef>
          <a:fontRef idx="minor">
            <a:schemeClr val="tx1"/>
          </a:fontRef>
        </p:style>
      </p:cxnSp>
      <p:sp>
        <p:nvSpPr>
          <p:cNvPr id="16" name="Hộp Văn bản 15">
            <a:extLst>
              <a:ext uri="{FF2B5EF4-FFF2-40B4-BE49-F238E27FC236}">
                <a16:creationId xmlns:a16="http://schemas.microsoft.com/office/drawing/2014/main" id="{5FDA5D28-E220-5FE4-9527-1B966586F29B}"/>
              </a:ext>
            </a:extLst>
          </p:cNvPr>
          <p:cNvSpPr txBox="1"/>
          <p:nvPr/>
        </p:nvSpPr>
        <p:spPr>
          <a:xfrm>
            <a:off x="6303364" y="774427"/>
            <a:ext cx="6468119" cy="292388"/>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Arial" panose="020B0604020202020204" pitchFamily="34" charset="0"/>
                <a:cs typeface="Arial" panose="020B0604020202020204" pitchFamily="34" charset="0"/>
              </a:rPr>
              <a:t>Time calculation will perform in minutes (collect in hours): </a:t>
            </a:r>
          </a:p>
        </p:txBody>
      </p:sp>
      <p:sp>
        <p:nvSpPr>
          <p:cNvPr id="17" name="Hộp Văn bản 16">
            <a:extLst>
              <a:ext uri="{FF2B5EF4-FFF2-40B4-BE49-F238E27FC236}">
                <a16:creationId xmlns:a16="http://schemas.microsoft.com/office/drawing/2014/main" id="{04DE6D3F-EBDB-87EB-53C1-4397F616CBD9}"/>
              </a:ext>
            </a:extLst>
          </p:cNvPr>
          <p:cNvSpPr txBox="1"/>
          <p:nvPr/>
        </p:nvSpPr>
        <p:spPr>
          <a:xfrm>
            <a:off x="6399242" y="3239930"/>
            <a:ext cx="5696880" cy="9602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300" dirty="0">
                <a:ea typeface="Arial" panose="020B0604020202020204" pitchFamily="34" charset="0"/>
              </a:rPr>
              <a:t>P</a:t>
            </a:r>
            <a:r>
              <a:rPr lang="vi-VN" sz="1300" dirty="0" err="1">
                <a:effectLst/>
                <a:ea typeface="Arial" panose="020B0604020202020204" pitchFamily="34" charset="0"/>
              </a:rPr>
              <a:t>rioritizing</a:t>
            </a:r>
            <a:r>
              <a:rPr lang="vi-VN" sz="1300" dirty="0">
                <a:effectLst/>
                <a:ea typeface="Arial" panose="020B0604020202020204" pitchFamily="34" charset="0"/>
              </a:rPr>
              <a:t> </a:t>
            </a:r>
            <a:r>
              <a:rPr lang="vi-VN" sz="1300" dirty="0" err="1">
                <a:effectLst/>
                <a:ea typeface="Arial" panose="020B0604020202020204" pitchFamily="34" charset="0"/>
              </a:rPr>
              <a:t>delayed</a:t>
            </a:r>
            <a:r>
              <a:rPr lang="vi-VN" sz="1300" dirty="0">
                <a:effectLst/>
                <a:ea typeface="Arial" panose="020B0604020202020204" pitchFamily="34" charset="0"/>
              </a:rPr>
              <a:t> </a:t>
            </a:r>
            <a:r>
              <a:rPr lang="vi-VN" sz="1300" dirty="0" err="1">
                <a:effectLst/>
                <a:ea typeface="Arial" panose="020B0604020202020204" pitchFamily="34" charset="0"/>
              </a:rPr>
              <a:t>orders</a:t>
            </a:r>
            <a:r>
              <a:rPr lang="vi-VN" sz="1300" dirty="0">
                <a:effectLst/>
                <a:ea typeface="Arial" panose="020B0604020202020204" pitchFamily="34" charset="0"/>
              </a:rPr>
              <a:t> </a:t>
            </a:r>
            <a:r>
              <a:rPr lang="vi-VN" sz="1300" dirty="0" err="1">
                <a:effectLst/>
                <a:ea typeface="Arial" panose="020B0604020202020204" pitchFamily="34" charset="0"/>
              </a:rPr>
              <a:t>based</a:t>
            </a:r>
            <a:r>
              <a:rPr lang="vi-VN" sz="1300" dirty="0">
                <a:effectLst/>
                <a:ea typeface="Arial" panose="020B0604020202020204" pitchFamily="34" charset="0"/>
              </a:rPr>
              <a:t> </a:t>
            </a:r>
            <a:r>
              <a:rPr lang="vi-VN" sz="1300" dirty="0" err="1">
                <a:effectLst/>
                <a:ea typeface="Arial" panose="020B0604020202020204" pitchFamily="34" charset="0"/>
              </a:rPr>
              <a:t>on</a:t>
            </a:r>
            <a:r>
              <a:rPr lang="vi-VN" sz="1300" dirty="0">
                <a:effectLst/>
                <a:ea typeface="Arial" panose="020B0604020202020204" pitchFamily="34" charset="0"/>
              </a:rPr>
              <a:t> </a:t>
            </a:r>
            <a:r>
              <a:rPr lang="vi-VN" sz="1300" dirty="0" err="1">
                <a:effectLst/>
                <a:ea typeface="Arial" panose="020B0604020202020204" pitchFamily="34" charset="0"/>
              </a:rPr>
              <a:t>their</a:t>
            </a:r>
            <a:r>
              <a:rPr lang="vi-VN" sz="1300" dirty="0">
                <a:effectLst/>
                <a:ea typeface="Arial" panose="020B0604020202020204" pitchFamily="34" charset="0"/>
              </a:rPr>
              <a:t> </a:t>
            </a:r>
            <a:r>
              <a:rPr lang="vi-VN" sz="1300" dirty="0" err="1">
                <a:effectLst/>
                <a:ea typeface="Arial" panose="020B0604020202020204" pitchFamily="34" charset="0"/>
              </a:rPr>
              <a:t>receipt</a:t>
            </a:r>
            <a:r>
              <a:rPr lang="vi-VN" sz="1300" dirty="0">
                <a:effectLst/>
                <a:ea typeface="Arial" panose="020B0604020202020204" pitchFamily="34" charset="0"/>
              </a:rPr>
              <a:t> </a:t>
            </a:r>
            <a:r>
              <a:rPr lang="vi-VN" sz="1300" dirty="0" err="1">
                <a:effectLst/>
                <a:ea typeface="Arial" panose="020B0604020202020204" pitchFamily="34" charset="0"/>
              </a:rPr>
              <a:t>dates</a:t>
            </a:r>
            <a:r>
              <a:rPr lang="vi-VN" sz="1300" dirty="0">
                <a:effectLst/>
                <a:ea typeface="Arial" panose="020B0604020202020204" pitchFamily="34" charset="0"/>
              </a:rPr>
              <a:t>. </a:t>
            </a:r>
            <a:r>
              <a:rPr lang="vi-VN" sz="1300" dirty="0" err="1">
                <a:effectLst/>
                <a:ea typeface="Arial" panose="020B0604020202020204" pitchFamily="34" charset="0"/>
              </a:rPr>
              <a:t>As</a:t>
            </a:r>
            <a:r>
              <a:rPr lang="vi-VN" sz="1300" dirty="0">
                <a:effectLst/>
                <a:ea typeface="Arial" panose="020B0604020202020204" pitchFamily="34" charset="0"/>
              </a:rPr>
              <a:t> </a:t>
            </a:r>
            <a:r>
              <a:rPr lang="vi-VN" sz="1300" dirty="0" err="1">
                <a:effectLst/>
                <a:ea typeface="Arial" panose="020B0604020202020204" pitchFamily="34" charset="0"/>
              </a:rPr>
              <a:t>illustrated</a:t>
            </a:r>
            <a:r>
              <a:rPr lang="vi-VN" sz="1300" dirty="0">
                <a:effectLst/>
                <a:ea typeface="Arial" panose="020B0604020202020204" pitchFamily="34" charset="0"/>
              </a:rPr>
              <a:t>, </a:t>
            </a:r>
            <a:r>
              <a:rPr lang="vi-VN" sz="1300" dirty="0" err="1">
                <a:effectLst/>
                <a:ea typeface="Arial" panose="020B0604020202020204" pitchFamily="34" charset="0"/>
              </a:rPr>
              <a:t>delayed</a:t>
            </a:r>
            <a:r>
              <a:rPr lang="vi-VN" sz="1300" dirty="0">
                <a:effectLst/>
                <a:ea typeface="Arial" panose="020B0604020202020204" pitchFamily="34" charset="0"/>
              </a:rPr>
              <a:t> </a:t>
            </a:r>
            <a:r>
              <a:rPr lang="vi-VN" sz="1300" dirty="0" err="1">
                <a:effectLst/>
                <a:ea typeface="Arial" panose="020B0604020202020204" pitchFamily="34" charset="0"/>
              </a:rPr>
              <a:t>orders</a:t>
            </a:r>
            <a:r>
              <a:rPr lang="vi-VN" sz="1300" dirty="0">
                <a:effectLst/>
                <a:ea typeface="Arial" panose="020B0604020202020204" pitchFamily="34" charset="0"/>
              </a:rPr>
              <a:t> (1, 2, 3) </a:t>
            </a:r>
            <a:r>
              <a:rPr lang="vi-VN" sz="1300" dirty="0" err="1">
                <a:effectLst/>
                <a:ea typeface="Arial" panose="020B0604020202020204" pitchFamily="34" charset="0"/>
              </a:rPr>
              <a:t>are</a:t>
            </a:r>
            <a:r>
              <a:rPr lang="vi-VN" sz="1300" dirty="0">
                <a:effectLst/>
                <a:ea typeface="Arial" panose="020B0604020202020204" pitchFamily="34" charset="0"/>
              </a:rPr>
              <a:t> </a:t>
            </a:r>
            <a:r>
              <a:rPr lang="vi-VN" sz="1300" dirty="0" err="1">
                <a:effectLst/>
                <a:ea typeface="Arial" panose="020B0604020202020204" pitchFamily="34" charset="0"/>
              </a:rPr>
              <a:t>addressed</a:t>
            </a:r>
            <a:r>
              <a:rPr lang="vi-VN" sz="1300" dirty="0">
                <a:effectLst/>
                <a:ea typeface="Arial" panose="020B0604020202020204" pitchFamily="34" charset="0"/>
              </a:rPr>
              <a:t> </a:t>
            </a:r>
            <a:r>
              <a:rPr lang="vi-VN" sz="1300" dirty="0" err="1">
                <a:effectLst/>
                <a:ea typeface="Arial" panose="020B0604020202020204" pitchFamily="34" charset="0"/>
              </a:rPr>
              <a:t>before</a:t>
            </a:r>
            <a:r>
              <a:rPr lang="vi-VN" sz="1300" dirty="0">
                <a:effectLst/>
                <a:ea typeface="Arial" panose="020B0604020202020204" pitchFamily="34" charset="0"/>
              </a:rPr>
              <a:t> </a:t>
            </a:r>
            <a:r>
              <a:rPr lang="vi-VN" sz="1300" dirty="0" err="1">
                <a:effectLst/>
                <a:ea typeface="Arial" panose="020B0604020202020204" pitchFamily="34" charset="0"/>
              </a:rPr>
              <a:t>processing</a:t>
            </a:r>
            <a:r>
              <a:rPr lang="vi-VN" sz="1300" dirty="0">
                <a:effectLst/>
                <a:ea typeface="Arial" panose="020B0604020202020204" pitchFamily="34" charset="0"/>
              </a:rPr>
              <a:t> </a:t>
            </a:r>
            <a:r>
              <a:rPr lang="vi-VN" sz="1300" dirty="0" err="1">
                <a:effectLst/>
                <a:ea typeface="Arial" panose="020B0604020202020204" pitchFamily="34" charset="0"/>
              </a:rPr>
              <a:t>new</a:t>
            </a:r>
            <a:r>
              <a:rPr lang="vi-VN" sz="1300" dirty="0">
                <a:effectLst/>
                <a:ea typeface="Arial" panose="020B0604020202020204" pitchFamily="34" charset="0"/>
              </a:rPr>
              <a:t> </a:t>
            </a:r>
            <a:r>
              <a:rPr lang="vi-VN" sz="1300" dirty="0" err="1">
                <a:effectLst/>
                <a:ea typeface="Arial" panose="020B0604020202020204" pitchFamily="34" charset="0"/>
              </a:rPr>
              <a:t>ones</a:t>
            </a:r>
            <a:r>
              <a:rPr lang="vi-VN" sz="1300" dirty="0">
                <a:effectLst/>
                <a:ea typeface="Arial" panose="020B0604020202020204" pitchFamily="34" charset="0"/>
              </a:rPr>
              <a:t> (4, 5, 6, 7). </a:t>
            </a:r>
            <a:endParaRPr lang="en-US" sz="1300" dirty="0">
              <a:cs typeface="Arial" panose="020B0604020202020204" pitchFamily="34" charset="0"/>
            </a:endParaRPr>
          </a:p>
        </p:txBody>
      </p:sp>
      <p:graphicFrame>
        <p:nvGraphicFramePr>
          <p:cNvPr id="18" name="Bảng 17">
            <a:extLst>
              <a:ext uri="{FF2B5EF4-FFF2-40B4-BE49-F238E27FC236}">
                <a16:creationId xmlns:a16="http://schemas.microsoft.com/office/drawing/2014/main" id="{31E5C7B0-24E1-249A-B0AF-A40001ECE2D0}"/>
              </a:ext>
            </a:extLst>
          </p:cNvPr>
          <p:cNvGraphicFramePr>
            <a:graphicFrameLocks noGrp="1"/>
          </p:cNvGraphicFramePr>
          <p:nvPr>
            <p:extLst>
              <p:ext uri="{D42A27DB-BD31-4B8C-83A1-F6EECF244321}">
                <p14:modId xmlns:p14="http://schemas.microsoft.com/office/powerpoint/2010/main" val="2227910469"/>
              </p:ext>
            </p:extLst>
          </p:nvPr>
        </p:nvGraphicFramePr>
        <p:xfrm>
          <a:off x="7829548" y="4026642"/>
          <a:ext cx="3273563" cy="1923800"/>
        </p:xfrm>
        <a:graphic>
          <a:graphicData uri="http://schemas.openxmlformats.org/drawingml/2006/table">
            <a:tbl>
              <a:tblPr firstRow="1" firstCol="1" bandRow="1">
                <a:tableStyleId>{5C22544A-7EE6-4342-B048-85BDC9FD1C3A}</a:tableStyleId>
              </a:tblPr>
              <a:tblGrid>
                <a:gridCol w="594360">
                  <a:extLst>
                    <a:ext uri="{9D8B030D-6E8A-4147-A177-3AD203B41FA5}">
                      <a16:colId xmlns:a16="http://schemas.microsoft.com/office/drawing/2014/main" val="3069473801"/>
                    </a:ext>
                  </a:extLst>
                </a:gridCol>
                <a:gridCol w="883285">
                  <a:extLst>
                    <a:ext uri="{9D8B030D-6E8A-4147-A177-3AD203B41FA5}">
                      <a16:colId xmlns:a16="http://schemas.microsoft.com/office/drawing/2014/main" val="493133187"/>
                    </a:ext>
                  </a:extLst>
                </a:gridCol>
                <a:gridCol w="883285">
                  <a:extLst>
                    <a:ext uri="{9D8B030D-6E8A-4147-A177-3AD203B41FA5}">
                      <a16:colId xmlns:a16="http://schemas.microsoft.com/office/drawing/2014/main" val="1853078537"/>
                    </a:ext>
                  </a:extLst>
                </a:gridCol>
                <a:gridCol w="912633">
                  <a:extLst>
                    <a:ext uri="{9D8B030D-6E8A-4147-A177-3AD203B41FA5}">
                      <a16:colId xmlns:a16="http://schemas.microsoft.com/office/drawing/2014/main" val="4051342784"/>
                    </a:ext>
                  </a:extLst>
                </a:gridCol>
              </a:tblGrid>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Order</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Product 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Product 2</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Product 3</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3116366"/>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4</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2</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3079344"/>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2</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5689702"/>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3</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1</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3</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8179561"/>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4</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1</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352491"/>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5</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3</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1</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2</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9695183"/>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6</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8509921"/>
                  </a:ext>
                </a:extLst>
              </a:tr>
              <a:tr h="159738">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7</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1</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a:solidFill>
                            <a:schemeClr val="tx1"/>
                          </a:solidFill>
                          <a:effectLst/>
                          <a:latin typeface="Arial" panose="020B0604020202020204" pitchFamily="34" charset="0"/>
                          <a:cs typeface="Arial" panose="020B0604020202020204" pitchFamily="34" charset="0"/>
                        </a:rPr>
                        <a:t>2</a:t>
                      </a:r>
                      <a:endParaRPr lang="en-US" sz="12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3</a:t>
                      </a:r>
                      <a:endParaRPr lang="en-US" sz="1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5897894"/>
                  </a:ext>
                </a:extLst>
              </a:tr>
            </a:tbl>
          </a:graphicData>
        </a:graphic>
      </p:graphicFrame>
    </p:spTree>
    <p:extLst>
      <p:ext uri="{BB962C8B-B14F-4D97-AF65-F5344CB8AC3E}">
        <p14:creationId xmlns:p14="http://schemas.microsoft.com/office/powerpoint/2010/main" val="3312826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E576-02FD-327A-05D8-F45882AFC23A}"/>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74FCCAF3-2516-8220-AB5B-C6BEB635E86F}"/>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Performance of MILP model in CPLEX SOLVER</a:t>
            </a:r>
          </a:p>
        </p:txBody>
      </p:sp>
      <p:sp>
        <p:nvSpPr>
          <p:cNvPr id="4" name="Tiêu đề 1">
            <a:extLst>
              <a:ext uri="{FF2B5EF4-FFF2-40B4-BE49-F238E27FC236}">
                <a16:creationId xmlns:a16="http://schemas.microsoft.com/office/drawing/2014/main" id="{899F6843-D691-BB38-AE0B-FBD034BC6348}"/>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AB6395E4-3F0F-30DB-3008-B703E99F46BC}"/>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8CBD5FEB-91FF-D6DB-5C34-0E8198F9E0B2}"/>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A72541E9-BB5F-154A-ADBB-D627EEF068B7}"/>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D79542D1-2255-9B65-6CEB-9EDA0A3D8B91}"/>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AB17ED6C-9567-1E2B-B302-2F33B868972C}"/>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24EA4EFA-A33A-F36D-41B1-568220A56308}"/>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1372C855-3BF4-228F-BFC4-2746F8E0ECD1}"/>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3" name="Bảng 2">
            <a:extLst>
              <a:ext uri="{FF2B5EF4-FFF2-40B4-BE49-F238E27FC236}">
                <a16:creationId xmlns:a16="http://schemas.microsoft.com/office/drawing/2014/main" id="{8DE307ED-4F8E-18E8-9241-F1A13198FC08}"/>
              </a:ext>
            </a:extLst>
          </p:cNvPr>
          <p:cNvGraphicFramePr>
            <a:graphicFrameLocks noGrp="1"/>
          </p:cNvGraphicFramePr>
          <p:nvPr>
            <p:extLst>
              <p:ext uri="{D42A27DB-BD31-4B8C-83A1-F6EECF244321}">
                <p14:modId xmlns:p14="http://schemas.microsoft.com/office/powerpoint/2010/main" val="1551683407"/>
              </p:ext>
            </p:extLst>
          </p:nvPr>
        </p:nvGraphicFramePr>
        <p:xfrm>
          <a:off x="1885426" y="1304854"/>
          <a:ext cx="8128000" cy="2841372"/>
        </p:xfrm>
        <a:graphic>
          <a:graphicData uri="http://schemas.openxmlformats.org/drawingml/2006/table">
            <a:tbl>
              <a:tblPr firstRow="1" bandRow="1">
                <a:tableStyleId>{5C22544A-7EE6-4342-B048-85BDC9FD1C3A}</a:tableStyleId>
              </a:tblPr>
              <a:tblGrid>
                <a:gridCol w="4068992">
                  <a:extLst>
                    <a:ext uri="{9D8B030D-6E8A-4147-A177-3AD203B41FA5}">
                      <a16:colId xmlns:a16="http://schemas.microsoft.com/office/drawing/2014/main" val="2052071564"/>
                    </a:ext>
                  </a:extLst>
                </a:gridCol>
                <a:gridCol w="4059008">
                  <a:extLst>
                    <a:ext uri="{9D8B030D-6E8A-4147-A177-3AD203B41FA5}">
                      <a16:colId xmlns:a16="http://schemas.microsoft.com/office/drawing/2014/main" val="3148889901"/>
                    </a:ext>
                  </a:extLst>
                </a:gridCol>
              </a:tblGrid>
              <a:tr h="370840">
                <a:tc>
                  <a:txBody>
                    <a:bodyPr/>
                    <a:lstStyle/>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Instance 1: </a:t>
                      </a:r>
                    </a:p>
                    <a:p>
                      <a:pPr marL="285750" indent="-285750">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10 total orders</a:t>
                      </a:r>
                    </a:p>
                    <a:p>
                      <a:pPr marL="285750" indent="-285750">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4 delayed orders</a:t>
                      </a:r>
                    </a:p>
                    <a:p>
                      <a:pPr marL="285750" indent="-285750">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6 vehicles</a:t>
                      </a:r>
                      <a:r>
                        <a:rPr lang="en-US" sz="1500" b="0" dirty="0">
                          <a:solidFill>
                            <a:schemeClr val="tx1"/>
                          </a:solidFill>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The objective value </a:t>
                      </a:r>
                      <a:r>
                        <a:rPr lang="en-US" sz="1500" b="0" i="0" kern="1200" dirty="0">
                          <a:solidFill>
                            <a:schemeClr val="tx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$1032.27</a:t>
                      </a:r>
                    </a:p>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Total cost </a:t>
                      </a:r>
                      <a:r>
                        <a:rPr lang="en-US" sz="1500" b="0" i="0" kern="1200" dirty="0">
                          <a:solidFill>
                            <a:schemeClr val="tx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$204.725</a:t>
                      </a:r>
                      <a:r>
                        <a:rPr lang="en-US" sz="1500" b="1" dirty="0">
                          <a:solidFill>
                            <a:srgbClr val="FF0000"/>
                          </a:solidFill>
                          <a:latin typeface="Arial" panose="020B0604020202020204" pitchFamily="34" charset="0"/>
                          <a:cs typeface="Arial" panose="020B0604020202020204" pitchFamily="34" charset="0"/>
                        </a:rPr>
                        <a:t> </a:t>
                      </a:r>
                    </a:p>
                    <a:p>
                      <a:pPr>
                        <a:lnSpc>
                          <a:spcPct val="150000"/>
                        </a:lnSpc>
                      </a:pPr>
                      <a:r>
                        <a:rPr lang="en-US" sz="1500" b="1" dirty="0">
                          <a:solidFill>
                            <a:schemeClr val="tx1"/>
                          </a:solidFill>
                          <a:latin typeface="Arial" panose="020B0604020202020204" pitchFamily="34" charset="0"/>
                          <a:cs typeface="Arial" panose="020B0604020202020204" pitchFamily="34" charset="0"/>
                        </a:rPr>
                        <a:t>Delay orders: </a:t>
                      </a:r>
                      <a:r>
                        <a:rPr lang="en-US" sz="1500" b="0" dirty="0">
                          <a:solidFill>
                            <a:schemeClr val="tx1"/>
                          </a:solidFill>
                          <a:latin typeface="Arial" panose="020B0604020202020204" pitchFamily="34" charset="0"/>
                          <a:cs typeface="Arial" panose="020B0604020202020204" pitchFamily="34" charset="0"/>
                        </a:rPr>
                        <a:t>None</a:t>
                      </a:r>
                      <a:br>
                        <a:rPr lang="en-US" sz="1500" b="0" dirty="0">
                          <a:solidFill>
                            <a:schemeClr val="tx1"/>
                          </a:solidFill>
                          <a:latin typeface="Arial" panose="020B0604020202020204" pitchFamily="34" charset="0"/>
                          <a:cs typeface="Arial" panose="020B0604020202020204" pitchFamily="34" charset="0"/>
                        </a:rPr>
                      </a:br>
                      <a:endParaRPr lang="en-US" sz="1500" b="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223353"/>
                  </a:ext>
                </a:extLst>
              </a:tr>
              <a:tr h="370840">
                <a:tc>
                  <a:txBody>
                    <a:bodyPr/>
                    <a:lstStyle/>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Instance 2: </a:t>
                      </a:r>
                    </a:p>
                    <a:p>
                      <a:pPr marL="285750" indent="-285750">
                        <a:lnSpc>
                          <a:spcPct val="150000"/>
                        </a:lnSpc>
                        <a:buFont typeface="Arial" panose="020B0604020202020204" pitchFamily="34" charset="0"/>
                        <a:buChar char="•"/>
                      </a:pPr>
                      <a:r>
                        <a:rPr lang="en-US" sz="1500" b="0" i="0" kern="1200" dirty="0">
                          <a:solidFill>
                            <a:schemeClr val="dk1"/>
                          </a:solidFill>
                          <a:effectLst/>
                          <a:latin typeface="Arial" panose="020B0604020202020204" pitchFamily="34" charset="0"/>
                          <a:ea typeface="+mn-ea"/>
                          <a:cs typeface="Arial" panose="020B0604020202020204" pitchFamily="34" charset="0"/>
                        </a:rPr>
                        <a:t>10 total orders</a:t>
                      </a:r>
                    </a:p>
                    <a:p>
                      <a:pPr marL="285750" indent="-285750">
                        <a:lnSpc>
                          <a:spcPct val="150000"/>
                        </a:lnSpc>
                        <a:buFont typeface="Arial" panose="020B0604020202020204" pitchFamily="34" charset="0"/>
                        <a:buChar char="•"/>
                      </a:pPr>
                      <a:r>
                        <a:rPr lang="en-US" sz="1500" b="0" i="0" kern="1200" dirty="0">
                          <a:solidFill>
                            <a:schemeClr val="dk1"/>
                          </a:solidFill>
                          <a:effectLst/>
                          <a:latin typeface="Arial" panose="020B0604020202020204" pitchFamily="34" charset="0"/>
                          <a:ea typeface="+mn-ea"/>
                          <a:cs typeface="Arial" panose="020B0604020202020204" pitchFamily="34" charset="0"/>
                        </a:rPr>
                        <a:t>4 delayed orders</a:t>
                      </a:r>
                    </a:p>
                    <a:p>
                      <a:pPr marL="285750" indent="-285750">
                        <a:lnSpc>
                          <a:spcPct val="150000"/>
                        </a:lnSpc>
                        <a:buFont typeface="Arial" panose="020B0604020202020204" pitchFamily="34" charset="0"/>
                        <a:buChar char="•"/>
                      </a:pPr>
                      <a:r>
                        <a:rPr lang="en-US" sz="1500" b="0" i="0" kern="1200" dirty="0">
                          <a:solidFill>
                            <a:schemeClr val="dk1"/>
                          </a:solidFill>
                          <a:effectLst/>
                          <a:latin typeface="Arial" panose="020B0604020202020204" pitchFamily="34" charset="0"/>
                          <a:ea typeface="+mn-ea"/>
                          <a:cs typeface="Arial" panose="020B0604020202020204" pitchFamily="34" charset="0"/>
                        </a:rPr>
                        <a:t>1 vehicle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The objective value </a:t>
                      </a:r>
                      <a:r>
                        <a:rPr lang="en-US" sz="1500" b="0" i="0" kern="1200" dirty="0">
                          <a:solidFill>
                            <a:schemeClr val="dk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$627.482</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Total cost </a:t>
                      </a:r>
                      <a:r>
                        <a:rPr lang="en-US" sz="1500" b="0" i="0" kern="1200" dirty="0">
                          <a:solidFill>
                            <a:schemeClr val="dk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$122. 518</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Delay orders: </a:t>
                      </a:r>
                      <a:r>
                        <a:rPr lang="en-US" sz="1500" b="0" i="0" kern="1200" dirty="0">
                          <a:solidFill>
                            <a:schemeClr val="dk1"/>
                          </a:solidFill>
                          <a:effectLst/>
                          <a:latin typeface="Arial" panose="020B0604020202020204" pitchFamily="34" charset="0"/>
                          <a:ea typeface="+mn-ea"/>
                          <a:cs typeface="Arial" panose="020B0604020202020204" pitchFamily="34" charset="0"/>
                        </a:rPr>
                        <a:t>[5, 6, 7, 10]</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endParaRPr lang="en-US" sz="1500" b="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4192662"/>
                  </a:ext>
                </a:extLst>
              </a:tr>
            </a:tbl>
          </a:graphicData>
        </a:graphic>
      </p:graphicFrame>
      <p:sp>
        <p:nvSpPr>
          <p:cNvPr id="6" name="Hộp Văn bản 5">
            <a:extLst>
              <a:ext uri="{FF2B5EF4-FFF2-40B4-BE49-F238E27FC236}">
                <a16:creationId xmlns:a16="http://schemas.microsoft.com/office/drawing/2014/main" id="{732BF6C1-E543-7073-5826-BD6E565AE7E8}"/>
              </a:ext>
            </a:extLst>
          </p:cNvPr>
          <p:cNvSpPr txBox="1"/>
          <p:nvPr/>
        </p:nvSpPr>
        <p:spPr>
          <a:xfrm>
            <a:off x="-1" y="713408"/>
            <a:ext cx="1189885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Policy adjustment (Test with small size instance): </a:t>
            </a:r>
          </a:p>
        </p:txBody>
      </p:sp>
      <p:sp>
        <p:nvSpPr>
          <p:cNvPr id="7" name="Hộp Văn bản 6">
            <a:extLst>
              <a:ext uri="{FF2B5EF4-FFF2-40B4-BE49-F238E27FC236}">
                <a16:creationId xmlns:a16="http://schemas.microsoft.com/office/drawing/2014/main" id="{023EE0D9-C0F0-E9E4-E126-C775FDF864F3}"/>
              </a:ext>
            </a:extLst>
          </p:cNvPr>
          <p:cNvSpPr txBox="1"/>
          <p:nvPr/>
        </p:nvSpPr>
        <p:spPr>
          <a:xfrm>
            <a:off x="1058885" y="4505254"/>
            <a:ext cx="9781082" cy="1088311"/>
          </a:xfrm>
          <a:prstGeom prst="rect">
            <a:avLst/>
          </a:prstGeom>
          <a:noFill/>
        </p:spPr>
        <p:txBody>
          <a:bodyPr wrap="square" rtlCol="0">
            <a:spAutoFit/>
          </a:bodyPr>
          <a:lstStyle/>
          <a:p>
            <a:pPr algn="just">
              <a:lnSpc>
                <a:spcPct val="150000"/>
              </a:lnSpc>
            </a:pPr>
            <a:r>
              <a:rPr lang="en-US" sz="1500" b="1" i="0" dirty="0">
                <a:effectLst/>
                <a:latin typeface="Arial" panose="020B0604020202020204" pitchFamily="34" charset="0"/>
                <a:cs typeface="Arial" panose="020B0604020202020204" pitchFamily="34" charset="0"/>
              </a:rPr>
              <a:t>Conclusion:</a:t>
            </a:r>
            <a:r>
              <a:rPr lang="en-US" sz="1500" b="0" i="0" dirty="0">
                <a:effectLst/>
                <a:latin typeface="Arial" panose="020B0604020202020204" pitchFamily="34" charset="0"/>
                <a:cs typeface="Arial" panose="020B0604020202020204" pitchFamily="34" charset="0"/>
              </a:rPr>
              <a:t> In the revised problem, if delivery to any customer is not possible on the requested day, the order can be rescheduled for the next day, with a limit of one redelivery attempt. This change makes previously infeasible delivery schedules feasible.</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892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C4EEC-6DE2-B083-349E-1033B841F613}"/>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83829892-98FC-FFE0-C7F8-DA6FD9B3159D}"/>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Performance of MILP model in CPLEX SOLVER</a:t>
            </a:r>
          </a:p>
        </p:txBody>
      </p:sp>
      <p:sp>
        <p:nvSpPr>
          <p:cNvPr id="4" name="Tiêu đề 1">
            <a:extLst>
              <a:ext uri="{FF2B5EF4-FFF2-40B4-BE49-F238E27FC236}">
                <a16:creationId xmlns:a16="http://schemas.microsoft.com/office/drawing/2014/main" id="{3C4D4F83-1BA2-0236-A55F-C7930AED8F92}"/>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1D8A5867-464A-164E-99F0-C666DCE33B9B}"/>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D75B3226-C3A3-A4D9-1740-E4348302EE65}"/>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38456B7F-28C5-C404-2833-80ACA475ABCD}"/>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5B3E1FE5-2E2E-EE96-F9AA-D7194855D5FF}"/>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5E145D4A-1E56-90E5-69A8-5BEE2A105E73}"/>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5E9885F4-7C08-D89E-2480-DC86D3AE6682}"/>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7A39B1E5-78A8-A677-A379-8872F772A19C}"/>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sp>
        <p:nvSpPr>
          <p:cNvPr id="6" name="Hộp Văn bản 5">
            <a:extLst>
              <a:ext uri="{FF2B5EF4-FFF2-40B4-BE49-F238E27FC236}">
                <a16:creationId xmlns:a16="http://schemas.microsoft.com/office/drawing/2014/main" id="{D9723682-9388-1A10-113A-5D20A7FE97F8}"/>
              </a:ext>
            </a:extLst>
          </p:cNvPr>
          <p:cNvSpPr txBox="1"/>
          <p:nvPr/>
        </p:nvSpPr>
        <p:spPr>
          <a:xfrm>
            <a:off x="-1" y="713408"/>
            <a:ext cx="1189885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Test with medium size instance (15 orders, 4 delayed order,  12 trucks available): </a:t>
            </a:r>
          </a:p>
        </p:txBody>
      </p:sp>
      <p:sp>
        <p:nvSpPr>
          <p:cNvPr id="10" name="Hộp Văn bản 9">
            <a:extLst>
              <a:ext uri="{FF2B5EF4-FFF2-40B4-BE49-F238E27FC236}">
                <a16:creationId xmlns:a16="http://schemas.microsoft.com/office/drawing/2014/main" id="{C03FFB49-02A1-FFE5-80B9-68ACB37E31E1}"/>
              </a:ext>
            </a:extLst>
          </p:cNvPr>
          <p:cNvSpPr txBox="1"/>
          <p:nvPr/>
        </p:nvSpPr>
        <p:spPr>
          <a:xfrm>
            <a:off x="693916" y="1207202"/>
            <a:ext cx="4586990"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Objective value (Profit): </a:t>
            </a:r>
            <a:r>
              <a:rPr lang="en-US" sz="1500" b="1" i="0" dirty="0">
                <a:solidFill>
                  <a:srgbClr val="FF0000"/>
                </a:solidFill>
                <a:effectLst/>
                <a:latin typeface="Arial" panose="020B0604020202020204" pitchFamily="34" charset="0"/>
                <a:cs typeface="Arial" panose="020B0604020202020204" pitchFamily="34" charset="0"/>
              </a:rPr>
              <a:t>$1,701.255</a:t>
            </a:r>
            <a:r>
              <a:rPr lang="en-US" sz="1500" b="1" dirty="0">
                <a:solidFill>
                  <a:srgbClr val="FF0000"/>
                </a:solidFill>
                <a:latin typeface="Arial" panose="020B0604020202020204" pitchFamily="34" charset="0"/>
                <a:cs typeface="Arial" panose="020B0604020202020204" pitchFamily="34" charset="0"/>
              </a:rPr>
              <a:t> </a:t>
            </a:r>
          </a:p>
        </p:txBody>
      </p:sp>
      <p:sp>
        <p:nvSpPr>
          <p:cNvPr id="13" name="Hộp Văn bản 12">
            <a:extLst>
              <a:ext uri="{FF2B5EF4-FFF2-40B4-BE49-F238E27FC236}">
                <a16:creationId xmlns:a16="http://schemas.microsoft.com/office/drawing/2014/main" id="{61B9BF8A-7055-FDD5-DF49-9FD6D05E32B8}"/>
              </a:ext>
            </a:extLst>
          </p:cNvPr>
          <p:cNvSpPr txBox="1"/>
          <p:nvPr/>
        </p:nvSpPr>
        <p:spPr>
          <a:xfrm>
            <a:off x="693916" y="1624051"/>
            <a:ext cx="4586990"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Route 1:</a:t>
            </a:r>
            <a:endParaRPr lang="en-US" sz="1500" dirty="0">
              <a:latin typeface="Arial" panose="020B0604020202020204" pitchFamily="34" charset="0"/>
              <a:cs typeface="Arial" panose="020B0604020202020204" pitchFamily="34" charset="0"/>
            </a:endParaRPr>
          </a:p>
        </p:txBody>
      </p:sp>
      <p:graphicFrame>
        <p:nvGraphicFramePr>
          <p:cNvPr id="14" name="Bảng 13">
            <a:extLst>
              <a:ext uri="{FF2B5EF4-FFF2-40B4-BE49-F238E27FC236}">
                <a16:creationId xmlns:a16="http://schemas.microsoft.com/office/drawing/2014/main" id="{897F2789-19AB-91D8-F480-0A870CE7D858}"/>
              </a:ext>
            </a:extLst>
          </p:cNvPr>
          <p:cNvGraphicFramePr>
            <a:graphicFrameLocks noGrp="1"/>
          </p:cNvGraphicFramePr>
          <p:nvPr>
            <p:extLst>
              <p:ext uri="{D42A27DB-BD31-4B8C-83A1-F6EECF244321}">
                <p14:modId xmlns:p14="http://schemas.microsoft.com/office/powerpoint/2010/main" val="268951213"/>
              </p:ext>
            </p:extLst>
          </p:nvPr>
        </p:nvGraphicFramePr>
        <p:xfrm>
          <a:off x="753877" y="2013941"/>
          <a:ext cx="5558283" cy="726847"/>
        </p:xfrm>
        <a:graphic>
          <a:graphicData uri="http://schemas.openxmlformats.org/drawingml/2006/table">
            <a:tbl>
              <a:tblPr firstRow="1" bandRow="1">
                <a:tableStyleId>{5C22544A-7EE6-4342-B048-85BDC9FD1C3A}</a:tableStyleId>
              </a:tblPr>
              <a:tblGrid>
                <a:gridCol w="900557">
                  <a:extLst>
                    <a:ext uri="{9D8B030D-6E8A-4147-A177-3AD203B41FA5}">
                      <a16:colId xmlns:a16="http://schemas.microsoft.com/office/drawing/2014/main" val="2505829383"/>
                    </a:ext>
                  </a:extLst>
                </a:gridCol>
                <a:gridCol w="808355">
                  <a:extLst>
                    <a:ext uri="{9D8B030D-6E8A-4147-A177-3AD203B41FA5}">
                      <a16:colId xmlns:a16="http://schemas.microsoft.com/office/drawing/2014/main" val="28836063"/>
                    </a:ext>
                  </a:extLst>
                </a:gridCol>
                <a:gridCol w="467043">
                  <a:extLst>
                    <a:ext uri="{9D8B030D-6E8A-4147-A177-3AD203B41FA5}">
                      <a16:colId xmlns:a16="http://schemas.microsoft.com/office/drawing/2014/main" val="4161055102"/>
                    </a:ext>
                  </a:extLst>
                </a:gridCol>
                <a:gridCol w="351155">
                  <a:extLst>
                    <a:ext uri="{9D8B030D-6E8A-4147-A177-3AD203B41FA5}">
                      <a16:colId xmlns:a16="http://schemas.microsoft.com/office/drawing/2014/main" val="457848230"/>
                    </a:ext>
                  </a:extLst>
                </a:gridCol>
                <a:gridCol w="351155">
                  <a:extLst>
                    <a:ext uri="{9D8B030D-6E8A-4147-A177-3AD203B41FA5}">
                      <a16:colId xmlns:a16="http://schemas.microsoft.com/office/drawing/2014/main" val="823266212"/>
                    </a:ext>
                  </a:extLst>
                </a:gridCol>
                <a:gridCol w="467043">
                  <a:extLst>
                    <a:ext uri="{9D8B030D-6E8A-4147-A177-3AD203B41FA5}">
                      <a16:colId xmlns:a16="http://schemas.microsoft.com/office/drawing/2014/main" val="890400173"/>
                    </a:ext>
                  </a:extLst>
                </a:gridCol>
                <a:gridCol w="351155">
                  <a:extLst>
                    <a:ext uri="{9D8B030D-6E8A-4147-A177-3AD203B41FA5}">
                      <a16:colId xmlns:a16="http://schemas.microsoft.com/office/drawing/2014/main" val="310748"/>
                    </a:ext>
                  </a:extLst>
                </a:gridCol>
                <a:gridCol w="351155">
                  <a:extLst>
                    <a:ext uri="{9D8B030D-6E8A-4147-A177-3AD203B41FA5}">
                      <a16:colId xmlns:a16="http://schemas.microsoft.com/office/drawing/2014/main" val="2419713437"/>
                    </a:ext>
                  </a:extLst>
                </a:gridCol>
                <a:gridCol w="351155">
                  <a:extLst>
                    <a:ext uri="{9D8B030D-6E8A-4147-A177-3AD203B41FA5}">
                      <a16:colId xmlns:a16="http://schemas.microsoft.com/office/drawing/2014/main" val="2538067009"/>
                    </a:ext>
                  </a:extLst>
                </a:gridCol>
                <a:gridCol w="351155">
                  <a:extLst>
                    <a:ext uri="{9D8B030D-6E8A-4147-A177-3AD203B41FA5}">
                      <a16:colId xmlns:a16="http://schemas.microsoft.com/office/drawing/2014/main" val="3720714533"/>
                    </a:ext>
                  </a:extLst>
                </a:gridCol>
                <a:gridCol w="808355">
                  <a:extLst>
                    <a:ext uri="{9D8B030D-6E8A-4147-A177-3AD203B41FA5}">
                      <a16:colId xmlns:a16="http://schemas.microsoft.com/office/drawing/2014/main" val="2411853486"/>
                    </a:ext>
                  </a:extLst>
                </a:gridCol>
              </a:tblGrid>
              <a:tr h="356007">
                <a:tc>
                  <a:txBody>
                    <a:bodyPr/>
                    <a:lstStyle/>
                    <a:p>
                      <a:endParaRPr lang="en-US" sz="15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10">
                  <a:txBody>
                    <a:bodyPr/>
                    <a:lstStyle/>
                    <a:p>
                      <a:pPr algn="ctr"/>
                      <a:r>
                        <a:rPr lang="en-US" sz="1500" dirty="0">
                          <a:solidFill>
                            <a:schemeClr val="tx1"/>
                          </a:solidFill>
                          <a:latin typeface="Arial" panose="020B0604020202020204" pitchFamily="34" charset="0"/>
                          <a:cs typeface="Arial" panose="020B0604020202020204" pitchFamily="34" charset="0"/>
                        </a:rPr>
                        <a: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647304"/>
                  </a:ext>
                </a:extLst>
              </a:tr>
              <a:tr h="370840">
                <a:tc>
                  <a:txBody>
                    <a:bodyPr/>
                    <a:lstStyle/>
                    <a:p>
                      <a:r>
                        <a:rPr lang="en-US" sz="1500" b="1" dirty="0">
                          <a:solidFill>
                            <a:schemeClr val="tx1"/>
                          </a:solidFill>
                          <a:latin typeface="Arial" panose="020B0604020202020204" pitchFamily="34" charset="0"/>
                          <a:cs typeface="Arial" panose="020B0604020202020204" pitchFamily="34" charset="0"/>
                        </a:rPr>
                        <a:t>Truck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Depot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Depot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401475"/>
                  </a:ext>
                </a:extLst>
              </a:tr>
            </a:tbl>
          </a:graphicData>
        </a:graphic>
      </p:graphicFrame>
      <p:graphicFrame>
        <p:nvGraphicFramePr>
          <p:cNvPr id="15" name="Bảng 14">
            <a:extLst>
              <a:ext uri="{FF2B5EF4-FFF2-40B4-BE49-F238E27FC236}">
                <a16:creationId xmlns:a16="http://schemas.microsoft.com/office/drawing/2014/main" id="{1899614F-A802-7D88-726C-48E15E765FAD}"/>
              </a:ext>
            </a:extLst>
          </p:cNvPr>
          <p:cNvGraphicFramePr>
            <a:graphicFrameLocks noGrp="1"/>
          </p:cNvGraphicFramePr>
          <p:nvPr>
            <p:extLst>
              <p:ext uri="{D42A27DB-BD31-4B8C-83A1-F6EECF244321}">
                <p14:modId xmlns:p14="http://schemas.microsoft.com/office/powerpoint/2010/main" val="3098040368"/>
              </p:ext>
            </p:extLst>
          </p:nvPr>
        </p:nvGraphicFramePr>
        <p:xfrm>
          <a:off x="768262" y="3365509"/>
          <a:ext cx="5438904" cy="741680"/>
        </p:xfrm>
        <a:graphic>
          <a:graphicData uri="http://schemas.openxmlformats.org/drawingml/2006/table">
            <a:tbl>
              <a:tblPr firstRow="1" bandRow="1">
                <a:tableStyleId>{5C22544A-7EE6-4342-B048-85BDC9FD1C3A}</a:tableStyleId>
              </a:tblPr>
              <a:tblGrid>
                <a:gridCol w="900557">
                  <a:extLst>
                    <a:ext uri="{9D8B030D-6E8A-4147-A177-3AD203B41FA5}">
                      <a16:colId xmlns:a16="http://schemas.microsoft.com/office/drawing/2014/main" val="2505829383"/>
                    </a:ext>
                  </a:extLst>
                </a:gridCol>
                <a:gridCol w="808355">
                  <a:extLst>
                    <a:ext uri="{9D8B030D-6E8A-4147-A177-3AD203B41FA5}">
                      <a16:colId xmlns:a16="http://schemas.microsoft.com/office/drawing/2014/main" val="28836063"/>
                    </a:ext>
                  </a:extLst>
                </a:gridCol>
                <a:gridCol w="467043">
                  <a:extLst>
                    <a:ext uri="{9D8B030D-6E8A-4147-A177-3AD203B41FA5}">
                      <a16:colId xmlns:a16="http://schemas.microsoft.com/office/drawing/2014/main" val="4161055102"/>
                    </a:ext>
                  </a:extLst>
                </a:gridCol>
                <a:gridCol w="351155">
                  <a:extLst>
                    <a:ext uri="{9D8B030D-6E8A-4147-A177-3AD203B41FA5}">
                      <a16:colId xmlns:a16="http://schemas.microsoft.com/office/drawing/2014/main" val="457848230"/>
                    </a:ext>
                  </a:extLst>
                </a:gridCol>
                <a:gridCol w="351155">
                  <a:extLst>
                    <a:ext uri="{9D8B030D-6E8A-4147-A177-3AD203B41FA5}">
                      <a16:colId xmlns:a16="http://schemas.microsoft.com/office/drawing/2014/main" val="823266212"/>
                    </a:ext>
                  </a:extLst>
                </a:gridCol>
                <a:gridCol w="467043">
                  <a:extLst>
                    <a:ext uri="{9D8B030D-6E8A-4147-A177-3AD203B41FA5}">
                      <a16:colId xmlns:a16="http://schemas.microsoft.com/office/drawing/2014/main" val="890400173"/>
                    </a:ext>
                  </a:extLst>
                </a:gridCol>
                <a:gridCol w="351155">
                  <a:extLst>
                    <a:ext uri="{9D8B030D-6E8A-4147-A177-3AD203B41FA5}">
                      <a16:colId xmlns:a16="http://schemas.microsoft.com/office/drawing/2014/main" val="310748"/>
                    </a:ext>
                  </a:extLst>
                </a:gridCol>
                <a:gridCol w="467043">
                  <a:extLst>
                    <a:ext uri="{9D8B030D-6E8A-4147-A177-3AD203B41FA5}">
                      <a16:colId xmlns:a16="http://schemas.microsoft.com/office/drawing/2014/main" val="2419713437"/>
                    </a:ext>
                  </a:extLst>
                </a:gridCol>
                <a:gridCol w="467043">
                  <a:extLst>
                    <a:ext uri="{9D8B030D-6E8A-4147-A177-3AD203B41FA5}">
                      <a16:colId xmlns:a16="http://schemas.microsoft.com/office/drawing/2014/main" val="2538067009"/>
                    </a:ext>
                  </a:extLst>
                </a:gridCol>
                <a:gridCol w="808355">
                  <a:extLst>
                    <a:ext uri="{9D8B030D-6E8A-4147-A177-3AD203B41FA5}">
                      <a16:colId xmlns:a16="http://schemas.microsoft.com/office/drawing/2014/main" val="2411853486"/>
                    </a:ext>
                  </a:extLst>
                </a:gridCol>
              </a:tblGrid>
              <a:tr h="370840">
                <a:tc>
                  <a:txBody>
                    <a:bodyPr/>
                    <a:lstStyle/>
                    <a:p>
                      <a:endParaRPr lang="en-US" sz="15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9">
                  <a:txBody>
                    <a:bodyPr/>
                    <a:lstStyle/>
                    <a:p>
                      <a:pPr algn="ctr"/>
                      <a:r>
                        <a:rPr lang="en-US" sz="1500" dirty="0">
                          <a:solidFill>
                            <a:schemeClr val="tx1"/>
                          </a:solidFill>
                          <a:latin typeface="Arial" panose="020B0604020202020204" pitchFamily="34" charset="0"/>
                          <a:cs typeface="Arial" panose="020B0604020202020204" pitchFamily="34" charset="0"/>
                        </a:rPr>
                        <a: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647304"/>
                  </a:ext>
                </a:extLst>
              </a:tr>
              <a:tr h="370840">
                <a:tc>
                  <a:txBody>
                    <a:bodyPr/>
                    <a:lstStyle/>
                    <a:p>
                      <a:r>
                        <a:rPr lang="en-US" sz="1500" b="1" dirty="0">
                          <a:solidFill>
                            <a:schemeClr val="tx1"/>
                          </a:solidFill>
                          <a:latin typeface="Arial" panose="020B0604020202020204" pitchFamily="34" charset="0"/>
                          <a:cs typeface="Arial" panose="020B0604020202020204" pitchFamily="34" charset="0"/>
                        </a:rPr>
                        <a:t>Truck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Depot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latin typeface="Arial" panose="020B0604020202020204" pitchFamily="34" charset="0"/>
                          <a:cs typeface="Arial" panose="020B0604020202020204" pitchFamily="34" charset="0"/>
                        </a:rPr>
                        <a:t>Depot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401475"/>
                  </a:ext>
                </a:extLst>
              </a:tr>
            </a:tbl>
          </a:graphicData>
        </a:graphic>
      </p:graphicFrame>
      <p:sp>
        <p:nvSpPr>
          <p:cNvPr id="16" name="Hộp Văn bản 15">
            <a:extLst>
              <a:ext uri="{FF2B5EF4-FFF2-40B4-BE49-F238E27FC236}">
                <a16:creationId xmlns:a16="http://schemas.microsoft.com/office/drawing/2014/main" id="{33D0FF28-3170-C7B6-8FAB-EC4A1EF18949}"/>
              </a:ext>
            </a:extLst>
          </p:cNvPr>
          <p:cNvSpPr txBox="1"/>
          <p:nvPr/>
        </p:nvSpPr>
        <p:spPr>
          <a:xfrm>
            <a:off x="693916" y="2933661"/>
            <a:ext cx="4586990" cy="323165"/>
          </a:xfrm>
          <a:prstGeom prst="rect">
            <a:avLst/>
          </a:prstGeom>
          <a:noFill/>
        </p:spPr>
        <p:txBody>
          <a:bodyPr wrap="square" rtlCol="0">
            <a:spAutoFit/>
          </a:bodyPr>
          <a:lstStyle/>
          <a:p>
            <a:r>
              <a:rPr lang="en-US" sz="1500" b="1" dirty="0">
                <a:latin typeface="Arial" panose="020B0604020202020204" pitchFamily="34" charset="0"/>
                <a:cs typeface="Arial" panose="020B0604020202020204" pitchFamily="34" charset="0"/>
              </a:rPr>
              <a:t>Route 2:</a:t>
            </a:r>
            <a:endParaRPr lang="en-US" sz="1500" dirty="0">
              <a:latin typeface="Arial" panose="020B0604020202020204" pitchFamily="34" charset="0"/>
              <a:cs typeface="Arial" panose="020B0604020202020204" pitchFamily="34" charset="0"/>
            </a:endParaRPr>
          </a:p>
        </p:txBody>
      </p:sp>
      <p:graphicFrame>
        <p:nvGraphicFramePr>
          <p:cNvPr id="17" name="Bảng 16">
            <a:extLst>
              <a:ext uri="{FF2B5EF4-FFF2-40B4-BE49-F238E27FC236}">
                <a16:creationId xmlns:a16="http://schemas.microsoft.com/office/drawing/2014/main" id="{F3E4B93B-9A51-8797-4F04-32A5AC7C7AB5}"/>
              </a:ext>
            </a:extLst>
          </p:cNvPr>
          <p:cNvGraphicFramePr>
            <a:graphicFrameLocks noGrp="1"/>
          </p:cNvGraphicFramePr>
          <p:nvPr>
            <p:extLst>
              <p:ext uri="{D42A27DB-BD31-4B8C-83A1-F6EECF244321}">
                <p14:modId xmlns:p14="http://schemas.microsoft.com/office/powerpoint/2010/main" val="428566431"/>
              </p:ext>
            </p:extLst>
          </p:nvPr>
        </p:nvGraphicFramePr>
        <p:xfrm>
          <a:off x="6633217" y="1303590"/>
          <a:ext cx="5176464" cy="4532384"/>
        </p:xfrm>
        <a:graphic>
          <a:graphicData uri="http://schemas.openxmlformats.org/drawingml/2006/table">
            <a:tbl>
              <a:tblPr firstRow="1" firstCol="1" bandRow="1">
                <a:tableStyleId>{5C22544A-7EE6-4342-B048-85BDC9FD1C3A}</a:tableStyleId>
              </a:tblPr>
              <a:tblGrid>
                <a:gridCol w="1034836">
                  <a:extLst>
                    <a:ext uri="{9D8B030D-6E8A-4147-A177-3AD203B41FA5}">
                      <a16:colId xmlns:a16="http://schemas.microsoft.com/office/drawing/2014/main" val="2205568572"/>
                    </a:ext>
                  </a:extLst>
                </a:gridCol>
                <a:gridCol w="1035407">
                  <a:extLst>
                    <a:ext uri="{9D8B030D-6E8A-4147-A177-3AD203B41FA5}">
                      <a16:colId xmlns:a16="http://schemas.microsoft.com/office/drawing/2014/main" val="2335066515"/>
                    </a:ext>
                  </a:extLst>
                </a:gridCol>
                <a:gridCol w="1035407">
                  <a:extLst>
                    <a:ext uri="{9D8B030D-6E8A-4147-A177-3AD203B41FA5}">
                      <a16:colId xmlns:a16="http://schemas.microsoft.com/office/drawing/2014/main" val="2920282855"/>
                    </a:ext>
                  </a:extLst>
                </a:gridCol>
                <a:gridCol w="1035407">
                  <a:extLst>
                    <a:ext uri="{9D8B030D-6E8A-4147-A177-3AD203B41FA5}">
                      <a16:colId xmlns:a16="http://schemas.microsoft.com/office/drawing/2014/main" val="1029850526"/>
                    </a:ext>
                  </a:extLst>
                </a:gridCol>
                <a:gridCol w="1035407">
                  <a:extLst>
                    <a:ext uri="{9D8B030D-6E8A-4147-A177-3AD203B41FA5}">
                      <a16:colId xmlns:a16="http://schemas.microsoft.com/office/drawing/2014/main" val="3746784690"/>
                    </a:ext>
                  </a:extLst>
                </a:gridCol>
              </a:tblGrid>
              <a:tr h="1094345">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 </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Release time of the delivery order (minutes)</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Starting</a:t>
                      </a:r>
                      <a:r>
                        <a:rPr lang="vi-VN" sz="1100">
                          <a:solidFill>
                            <a:sysClr val="windowText" lastClr="000000"/>
                          </a:solidFill>
                          <a:effectLst/>
                          <a:latin typeface="Arial" panose="020B0604020202020204" pitchFamily="34" charset="0"/>
                          <a:cs typeface="Arial" panose="020B0604020202020204" pitchFamily="34" charset="0"/>
                        </a:rPr>
                        <a:t> time of truck </a:t>
                      </a:r>
                      <a:r>
                        <a:rPr lang="en-US" sz="1100">
                          <a:solidFill>
                            <a:sysClr val="windowText" lastClr="000000"/>
                          </a:solidFill>
                          <a:effectLst/>
                          <a:latin typeface="Arial" panose="020B0604020202020204" pitchFamily="34" charset="0"/>
                          <a:cs typeface="Arial" panose="020B0604020202020204" pitchFamily="34" charset="0"/>
                        </a:rPr>
                        <a:t>at</a:t>
                      </a:r>
                      <a:r>
                        <a:rPr lang="vi-VN" sz="1100">
                          <a:solidFill>
                            <a:sysClr val="windowText" lastClr="000000"/>
                          </a:solidFill>
                          <a:effectLst/>
                          <a:latin typeface="Arial" panose="020B0604020202020204" pitchFamily="34" charset="0"/>
                          <a:cs typeface="Arial" panose="020B0604020202020204" pitchFamily="34" charset="0"/>
                        </a:rPr>
                        <a:t> warehouse</a:t>
                      </a:r>
                      <a:endParaRPr lang="en-US" sz="1100">
                        <a:solidFill>
                          <a:sysClr val="windowText" lastClr="000000"/>
                        </a:solidFill>
                        <a:effectLst/>
                        <a:latin typeface="Arial" panose="020B0604020202020204" pitchFamily="34" charset="0"/>
                        <a:cs typeface="Arial" panose="020B0604020202020204" pitchFamily="34" charset="0"/>
                      </a:endParaRPr>
                    </a:p>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(minutes)</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Arrival</a:t>
                      </a:r>
                      <a:r>
                        <a:rPr lang="vi-VN" sz="1100">
                          <a:solidFill>
                            <a:sysClr val="windowText" lastClr="000000"/>
                          </a:solidFill>
                          <a:effectLst/>
                          <a:latin typeface="Arial" panose="020B0604020202020204" pitchFamily="34" charset="0"/>
                          <a:cs typeface="Arial" panose="020B0604020202020204" pitchFamily="34" charset="0"/>
                        </a:rPr>
                        <a:t> time</a:t>
                      </a:r>
                      <a:endParaRPr lang="en-US" sz="1100">
                        <a:solidFill>
                          <a:sysClr val="windowText" lastClr="000000"/>
                        </a:solidFill>
                        <a:effectLst/>
                        <a:latin typeface="Arial" panose="020B0604020202020204" pitchFamily="34" charset="0"/>
                        <a:cs typeface="Arial" panose="020B0604020202020204" pitchFamily="34" charset="0"/>
                      </a:endParaRPr>
                    </a:p>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(minutes)</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Delayed</a:t>
                      </a:r>
                      <a:r>
                        <a:rPr lang="vi-VN" sz="1100">
                          <a:solidFill>
                            <a:sysClr val="windowText" lastClr="000000"/>
                          </a:solidFill>
                          <a:effectLst/>
                          <a:latin typeface="Arial" panose="020B0604020202020204" pitchFamily="34" charset="0"/>
                          <a:cs typeface="Arial" panose="020B0604020202020204" pitchFamily="34" charset="0"/>
                        </a:rPr>
                        <a:t> today</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594032"/>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14</a:t>
                      </a:r>
                      <a:r>
                        <a:rPr lang="vi-VN" sz="1100">
                          <a:solidFill>
                            <a:sysClr val="windowText" lastClr="000000"/>
                          </a:solidFill>
                          <a:effectLst/>
                          <a:latin typeface="Arial" panose="020B0604020202020204" pitchFamily="34" charset="0"/>
                          <a:cs typeface="Arial" panose="020B0604020202020204" pitchFamily="34" charset="0"/>
                        </a:rPr>
                        <a:t>.5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vi-VN" sz="1100" dirty="0">
                          <a:solidFill>
                            <a:sysClr val="windowText" lastClr="000000"/>
                          </a:solidFill>
                          <a:effectLst/>
                          <a:latin typeface="Arial" panose="020B0604020202020204" pitchFamily="34" charset="0"/>
                          <a:cs typeface="Arial" panose="020B0604020202020204" pitchFamily="34" charset="0"/>
                        </a:rPr>
                        <a:t>-</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480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6593250"/>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11</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240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1130874"/>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3</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13</a:t>
                      </a:r>
                      <a:r>
                        <a:rPr lang="vi-VN" sz="1100" dirty="0">
                          <a:solidFill>
                            <a:sysClr val="windowText" lastClr="000000"/>
                          </a:solidFill>
                          <a:effectLst/>
                          <a:latin typeface="Arial" panose="020B0604020202020204" pitchFamily="34" charset="0"/>
                          <a:cs typeface="Arial" panose="020B0604020202020204" pitchFamily="34" charset="0"/>
                        </a:rPr>
                        <a:t>.5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600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7090669"/>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4</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8</a:t>
                      </a:r>
                      <a:r>
                        <a:rPr lang="vi-VN" sz="1100" dirty="0">
                          <a:solidFill>
                            <a:sysClr val="windowText" lastClr="000000"/>
                          </a:solidFill>
                          <a:effectLst/>
                          <a:latin typeface="Arial" panose="020B0604020202020204" pitchFamily="34" charset="0"/>
                          <a:cs typeface="Arial" panose="020B0604020202020204" pitchFamily="34" charset="0"/>
                        </a:rPr>
                        <a:t>.5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730.5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5894369"/>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13</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21.5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vi-VN" sz="1100" dirty="0">
                          <a:solidFill>
                            <a:sysClr val="windowText" lastClr="000000"/>
                          </a:solidFill>
                          <a:effectLst/>
                          <a:latin typeface="Arial" panose="020B0604020202020204" pitchFamily="34" charset="0"/>
                          <a:cs typeface="Arial" panose="020B0604020202020204" pitchFamily="34" charset="0"/>
                        </a:rPr>
                        <a:t>840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6304009"/>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6</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6.5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642.29</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4581231"/>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7</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13.5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21.5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240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3092668"/>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8</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14.5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240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686966"/>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9</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720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2803286"/>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10.5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240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5273837"/>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11</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21.5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305.1</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959582"/>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12</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9</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600</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7331760"/>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13</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12.5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600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8487303"/>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14</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120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655857"/>
                  </a:ext>
                </a:extLst>
              </a:tr>
              <a:tr h="217133">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10.5</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a:solidFill>
                            <a:sysClr val="windowText" lastClr="000000"/>
                          </a:solidFill>
                          <a:effectLst/>
                          <a:latin typeface="Arial" panose="020B0604020202020204" pitchFamily="34" charset="0"/>
                          <a:cs typeface="Arial" panose="020B0604020202020204" pitchFamily="34" charset="0"/>
                        </a:rPr>
                        <a:t>-</a:t>
                      </a:r>
                      <a:endParaRPr lang="en-US" sz="11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455.25</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100" dirty="0">
                          <a:solidFill>
                            <a:sysClr val="windowText" lastClr="000000"/>
                          </a:solidFill>
                          <a:effectLst/>
                          <a:latin typeface="Arial" panose="020B0604020202020204" pitchFamily="34" charset="0"/>
                          <a:cs typeface="Arial" panose="020B0604020202020204" pitchFamily="34" charset="0"/>
                        </a:rPr>
                        <a:t>0</a:t>
                      </a:r>
                      <a:endParaRPr lang="en-US" sz="11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61679" marR="6167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0431244"/>
                  </a:ext>
                </a:extLst>
              </a:tr>
            </a:tbl>
          </a:graphicData>
        </a:graphic>
      </p:graphicFrame>
      <p:sp>
        <p:nvSpPr>
          <p:cNvPr id="18" name="Hộp Văn bản 17">
            <a:extLst>
              <a:ext uri="{FF2B5EF4-FFF2-40B4-BE49-F238E27FC236}">
                <a16:creationId xmlns:a16="http://schemas.microsoft.com/office/drawing/2014/main" id="{A71726C4-D6D2-26E0-DDA4-20D52C467179}"/>
              </a:ext>
            </a:extLst>
          </p:cNvPr>
          <p:cNvSpPr txBox="1"/>
          <p:nvPr/>
        </p:nvSpPr>
        <p:spPr>
          <a:xfrm>
            <a:off x="768262" y="4506409"/>
            <a:ext cx="5568846" cy="1408078"/>
          </a:xfrm>
          <a:prstGeom prst="rect">
            <a:avLst/>
          </a:prstGeom>
          <a:noFill/>
          <a:ln>
            <a:solidFill>
              <a:schemeClr val="tx1"/>
            </a:solidFill>
          </a:ln>
        </p:spPr>
        <p:txBody>
          <a:bodyPr wrap="square" rtlCol="0">
            <a:spAutoFit/>
          </a:bodyPr>
          <a:lstStyle/>
          <a:p>
            <a:pPr algn="just">
              <a:lnSpc>
                <a:spcPct val="150000"/>
              </a:lnSpc>
            </a:pPr>
            <a:r>
              <a:rPr lang="en-US" sz="1500" b="1" dirty="0">
                <a:latin typeface="Arial" panose="020B0604020202020204" pitchFamily="34" charset="0"/>
                <a:cs typeface="Arial" panose="020B0604020202020204" pitchFamily="34" charset="0"/>
              </a:rPr>
              <a:t>Conclusion:</a:t>
            </a:r>
            <a:r>
              <a:rPr lang="en-US" sz="1500" dirty="0">
                <a:latin typeface="Arial" panose="020B0604020202020204" pitchFamily="34" charset="0"/>
                <a:cs typeface="Arial" panose="020B0604020202020204" pitchFamily="34" charset="0"/>
              </a:rPr>
              <a:t> Medium size is the </a:t>
            </a:r>
            <a:r>
              <a:rPr lang="en-US" sz="1500" b="1" dirty="0">
                <a:solidFill>
                  <a:srgbClr val="FF0000"/>
                </a:solidFill>
                <a:latin typeface="Arial" panose="020B0604020202020204" pitchFamily="34" charset="0"/>
                <a:cs typeface="Arial" panose="020B0604020202020204" pitchFamily="34" charset="0"/>
              </a:rPr>
              <a:t>maximum size </a:t>
            </a:r>
            <a:r>
              <a:rPr lang="en-US" sz="1500" dirty="0">
                <a:latin typeface="Arial" panose="020B0604020202020204" pitchFamily="34" charset="0"/>
                <a:cs typeface="Arial" panose="020B0604020202020204" pitchFamily="34" charset="0"/>
              </a:rPr>
              <a:t>that mathematical model can solve. We will need to apply metaheuristic to upscale the model</a:t>
            </a:r>
          </a:p>
          <a:p>
            <a:endParaRPr lang="en-US" dirty="0"/>
          </a:p>
        </p:txBody>
      </p:sp>
    </p:spTree>
    <p:extLst>
      <p:ext uri="{BB962C8B-B14F-4D97-AF65-F5344CB8AC3E}">
        <p14:creationId xmlns:p14="http://schemas.microsoft.com/office/powerpoint/2010/main" val="312771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8FCB-8567-37D5-52CA-4E3801581B8C}"/>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90B18F4-34B9-CFF9-5FCF-9569BB120A4D}"/>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Comparison between MILP and Genetics Algorithm – Tabu Search</a:t>
            </a:r>
          </a:p>
        </p:txBody>
      </p:sp>
      <p:sp>
        <p:nvSpPr>
          <p:cNvPr id="4" name="Tiêu đề 1">
            <a:extLst>
              <a:ext uri="{FF2B5EF4-FFF2-40B4-BE49-F238E27FC236}">
                <a16:creationId xmlns:a16="http://schemas.microsoft.com/office/drawing/2014/main" id="{B52D122D-58DF-527E-27BF-D7E6B2033976}"/>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E7ED0661-5913-FA75-149D-D3FB3BA31AFB}"/>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28D73088-1228-59DE-54B0-8D78734844C9}"/>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B0381D9C-4F70-6B3C-CC99-CF5220483C6C}"/>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1E827F90-F411-944A-B837-91FC34C3943B}"/>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E6A2B008-B117-3A2B-BDBC-E68B85DAAD4D}"/>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45C694D8-D179-2368-8D28-FFAA647E4D82}"/>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80E7C872-6027-369C-D7DE-BEE6ABD77C5D}"/>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6" name="Hình ảnh 5">
            <a:extLst>
              <a:ext uri="{FF2B5EF4-FFF2-40B4-BE49-F238E27FC236}">
                <a16:creationId xmlns:a16="http://schemas.microsoft.com/office/drawing/2014/main" id="{92FEF6C9-2516-C86E-22D9-90AD2D350A45}"/>
              </a:ext>
            </a:extLst>
          </p:cNvPr>
          <p:cNvPicPr>
            <a:picLocks noChangeAspect="1"/>
          </p:cNvPicPr>
          <p:nvPr/>
        </p:nvPicPr>
        <p:blipFill>
          <a:blip r:embed="rId2"/>
          <a:stretch>
            <a:fillRect/>
          </a:stretch>
        </p:blipFill>
        <p:spPr>
          <a:xfrm>
            <a:off x="112426" y="1049311"/>
            <a:ext cx="4122295" cy="4868053"/>
          </a:xfrm>
          <a:prstGeom prst="rect">
            <a:avLst/>
          </a:prstGeom>
        </p:spPr>
      </p:pic>
      <p:pic>
        <p:nvPicPr>
          <p:cNvPr id="8" name="Hình ảnh 7">
            <a:extLst>
              <a:ext uri="{FF2B5EF4-FFF2-40B4-BE49-F238E27FC236}">
                <a16:creationId xmlns:a16="http://schemas.microsoft.com/office/drawing/2014/main" id="{D11AB61C-F3DB-9DB1-0A12-AEBE81048D80}"/>
              </a:ext>
            </a:extLst>
          </p:cNvPr>
          <p:cNvPicPr>
            <a:picLocks noChangeAspect="1"/>
          </p:cNvPicPr>
          <p:nvPr/>
        </p:nvPicPr>
        <p:blipFill>
          <a:blip r:embed="rId3"/>
          <a:stretch>
            <a:fillRect/>
          </a:stretch>
        </p:blipFill>
        <p:spPr>
          <a:xfrm>
            <a:off x="4234721" y="1049311"/>
            <a:ext cx="3953948" cy="2409671"/>
          </a:xfrm>
          <a:prstGeom prst="rect">
            <a:avLst/>
          </a:prstGeom>
        </p:spPr>
      </p:pic>
      <p:sp>
        <p:nvSpPr>
          <p:cNvPr id="9" name="Hộp Văn bản 8">
            <a:extLst>
              <a:ext uri="{FF2B5EF4-FFF2-40B4-BE49-F238E27FC236}">
                <a16:creationId xmlns:a16="http://schemas.microsoft.com/office/drawing/2014/main" id="{59E78CFD-75F1-26CF-EFC0-05907FB491B3}"/>
              </a:ext>
            </a:extLst>
          </p:cNvPr>
          <p:cNvSpPr txBox="1"/>
          <p:nvPr/>
        </p:nvSpPr>
        <p:spPr>
          <a:xfrm>
            <a:off x="112426" y="717379"/>
            <a:ext cx="9930984" cy="615553"/>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Comparison with medium size: 15 orders, 4 delayed order,  12 trucks available  </a:t>
            </a:r>
          </a:p>
          <a:p>
            <a:endParaRPr lang="en-US" dirty="0"/>
          </a:p>
        </p:txBody>
      </p:sp>
      <p:sp>
        <p:nvSpPr>
          <p:cNvPr id="10" name="Hộp Văn bản 9">
            <a:extLst>
              <a:ext uri="{FF2B5EF4-FFF2-40B4-BE49-F238E27FC236}">
                <a16:creationId xmlns:a16="http://schemas.microsoft.com/office/drawing/2014/main" id="{75A908D0-6480-6B5C-4DFF-4E158278481D}"/>
              </a:ext>
            </a:extLst>
          </p:cNvPr>
          <p:cNvSpPr txBox="1"/>
          <p:nvPr/>
        </p:nvSpPr>
        <p:spPr>
          <a:xfrm>
            <a:off x="4234721" y="3574398"/>
            <a:ext cx="7510071" cy="420821"/>
          </a:xfrm>
          <a:prstGeom prst="rect">
            <a:avLst/>
          </a:prstGeom>
          <a:noFill/>
        </p:spPr>
        <p:txBody>
          <a:bodyPr wrap="square" rtlCol="0">
            <a:spAutoFit/>
          </a:bodyPr>
          <a:lstStyle/>
          <a:p>
            <a:pPr>
              <a:lnSpc>
                <a:spcPct val="150000"/>
              </a:lnSpc>
            </a:pPr>
            <a:r>
              <a:rPr lang="en-US" sz="1600" b="1" dirty="0">
                <a:latin typeface="Arial" panose="020B0604020202020204" pitchFamily="34" charset="0"/>
                <a:cs typeface="Arial" panose="020B0604020202020204" pitchFamily="34" charset="0"/>
              </a:rPr>
              <a:t>MILP solution:  </a:t>
            </a:r>
            <a:r>
              <a:rPr lang="en-US" sz="1600" dirty="0">
                <a:solidFill>
                  <a:srgbClr val="0000FF"/>
                </a:solidFill>
                <a:latin typeface="Consolas" panose="020B0609020204030204" pitchFamily="49" charset="0"/>
              </a:rPr>
              <a:t>1701.255 </a:t>
            </a:r>
            <a:r>
              <a:rPr lang="en-US" sz="1600" dirty="0">
                <a:latin typeface="Arial" panose="020B0604020202020204" pitchFamily="34" charset="0"/>
                <a:cs typeface="Arial" panose="020B0604020202020204" pitchFamily="34" charset="0"/>
              </a:rPr>
              <a:t>and</a:t>
            </a:r>
            <a:r>
              <a:rPr lang="en-US" sz="1600" dirty="0">
                <a:solidFill>
                  <a:srgbClr val="0000FF"/>
                </a:solidFill>
                <a:latin typeface="Consolas" panose="020B0609020204030204" pitchFamily="49" charset="0"/>
              </a:rPr>
              <a:t> </a:t>
            </a:r>
            <a:r>
              <a:rPr lang="en-US" sz="1600" b="1" dirty="0">
                <a:latin typeface="Arial" panose="020B0604020202020204" pitchFamily="34" charset="0"/>
                <a:cs typeface="Arial" panose="020B0604020202020204" pitchFamily="34" charset="0"/>
              </a:rPr>
              <a:t>Time solve: </a:t>
            </a:r>
            <a:r>
              <a:rPr lang="en-US" sz="1600" dirty="0">
                <a:solidFill>
                  <a:srgbClr val="0000FF"/>
                </a:solidFill>
                <a:latin typeface="Consolas" panose="020B0609020204030204" pitchFamily="49" charset="0"/>
              </a:rPr>
              <a:t>44s </a:t>
            </a:r>
            <a:endParaRPr lang="en-US" sz="1600" dirty="0">
              <a:solidFill>
                <a:srgbClr val="0000FF"/>
              </a:solidFill>
              <a:highlight>
                <a:srgbClr val="FFFF00"/>
              </a:highlight>
              <a:latin typeface="Arial" panose="020B0604020202020204" pitchFamily="34" charset="0"/>
              <a:cs typeface="Arial" panose="020B0604020202020204" pitchFamily="34" charset="0"/>
            </a:endParaRPr>
          </a:p>
        </p:txBody>
      </p:sp>
      <p:sp>
        <p:nvSpPr>
          <p:cNvPr id="11" name="Hộp Văn bản 10">
            <a:extLst>
              <a:ext uri="{FF2B5EF4-FFF2-40B4-BE49-F238E27FC236}">
                <a16:creationId xmlns:a16="http://schemas.microsoft.com/office/drawing/2014/main" id="{59DB94F1-3E7B-59E8-B69D-DDF01A55A766}"/>
              </a:ext>
            </a:extLst>
          </p:cNvPr>
          <p:cNvSpPr txBox="1"/>
          <p:nvPr/>
        </p:nvSpPr>
        <p:spPr>
          <a:xfrm>
            <a:off x="4234721" y="4432790"/>
            <a:ext cx="7667469" cy="1154675"/>
          </a:xfrm>
          <a:prstGeom prst="rect">
            <a:avLst/>
          </a:prstGeom>
          <a:noFill/>
        </p:spPr>
        <p:txBody>
          <a:bodyPr wrap="square" rtlCol="0">
            <a:spAutoFit/>
          </a:bodyPr>
          <a:lstStyle/>
          <a:p>
            <a:pPr algn="just">
              <a:lnSpc>
                <a:spcPct val="150000"/>
              </a:lnSpc>
            </a:pPr>
            <a:r>
              <a:rPr lang="en-US" sz="1600" b="1" i="0" dirty="0">
                <a:effectLst/>
                <a:latin typeface="Arial" panose="020B0604020202020204" pitchFamily="34" charset="0"/>
                <a:cs typeface="Arial" panose="020B0604020202020204" pitchFamily="34" charset="0"/>
              </a:rPr>
              <a:t>=&gt;</a:t>
            </a:r>
            <a:r>
              <a:rPr lang="en-US" sz="1600" b="0" i="0" dirty="0">
                <a:effectLst/>
                <a:latin typeface="Arial" panose="020B0604020202020204" pitchFamily="34" charset="0"/>
                <a:cs typeface="Arial" panose="020B0604020202020204" pitchFamily="34" charset="0"/>
              </a:rPr>
              <a:t> The hybrid approach achieved </a:t>
            </a:r>
            <a:r>
              <a:rPr lang="en-US" sz="1600" b="1" i="0" dirty="0">
                <a:solidFill>
                  <a:srgbClr val="FF0000"/>
                </a:solidFill>
                <a:effectLst/>
                <a:latin typeface="Arial" panose="020B0604020202020204" pitchFamily="34" charset="0"/>
                <a:cs typeface="Arial" panose="020B0604020202020204" pitchFamily="34" charset="0"/>
              </a:rPr>
              <a:t>91%</a:t>
            </a:r>
            <a:r>
              <a:rPr lang="en-US" sz="1600" b="0" i="0" dirty="0">
                <a:effectLst/>
                <a:latin typeface="Arial" panose="020B0604020202020204" pitchFamily="34" charset="0"/>
                <a:cs typeface="Arial" panose="020B0604020202020204" pitchFamily="34" charset="0"/>
              </a:rPr>
              <a:t> of the mathematical model's efficiency but required less than half the time, at just </a:t>
            </a:r>
            <a:r>
              <a:rPr lang="en-US" sz="1600" b="1" i="0" dirty="0">
                <a:solidFill>
                  <a:srgbClr val="FF0000"/>
                </a:solidFill>
                <a:effectLst/>
                <a:latin typeface="Arial" panose="020B0604020202020204" pitchFamily="34" charset="0"/>
                <a:cs typeface="Arial" panose="020B0604020202020204" pitchFamily="34" charset="0"/>
              </a:rPr>
              <a:t>19.80 seconds</a:t>
            </a:r>
            <a:r>
              <a:rPr lang="en-US" sz="1600" b="0" i="0" dirty="0">
                <a:effectLst/>
                <a:latin typeface="Arial" panose="020B0604020202020204" pitchFamily="34" charset="0"/>
                <a:cs typeface="Arial" panose="020B0604020202020204" pitchFamily="34" charset="0"/>
              </a:rPr>
              <a:t>, indicating an </a:t>
            </a:r>
            <a:r>
              <a:rPr lang="en-US" sz="1600" b="1" i="0" dirty="0">
                <a:solidFill>
                  <a:srgbClr val="FF0000"/>
                </a:solidFill>
                <a:effectLst/>
                <a:latin typeface="Arial" panose="020B0604020202020204" pitchFamily="34" charset="0"/>
                <a:cs typeface="Arial" panose="020B0604020202020204" pitchFamily="34" charset="0"/>
              </a:rPr>
              <a:t>9%</a:t>
            </a:r>
            <a:r>
              <a:rPr lang="en-US" sz="1600" b="0" i="0" dirty="0">
                <a:effectLst/>
                <a:latin typeface="Arial" panose="020B0604020202020204" pitchFamily="34" charset="0"/>
                <a:cs typeface="Arial" panose="020B0604020202020204" pitchFamily="34" charset="0"/>
              </a:rPr>
              <a:t> performance gap.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48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94A6-3650-B489-4F67-FA4CCF708FE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CF6F6800-B020-5A3A-4277-59DF6842F1F9}"/>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Scalability of Tabu Search </a:t>
            </a:r>
          </a:p>
        </p:txBody>
      </p:sp>
      <p:sp>
        <p:nvSpPr>
          <p:cNvPr id="4" name="Tiêu đề 1">
            <a:extLst>
              <a:ext uri="{FF2B5EF4-FFF2-40B4-BE49-F238E27FC236}">
                <a16:creationId xmlns:a16="http://schemas.microsoft.com/office/drawing/2014/main" id="{02CF1E15-892D-8C2D-557B-8F0BC2FFA04C}"/>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4550E580-DB95-E7EA-6792-459543B52D99}"/>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93EC0145-E654-FA65-CDA6-D921BEF172F7}"/>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996CB54A-1918-1B79-B1BD-6BF7BF9B771A}"/>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4183430D-CA4E-49B4-5418-E6ACF3870F96}"/>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1A18FDA9-DBF0-9E54-E222-D1C1C46E2FE5}"/>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1E611393-9A93-420F-9947-C84483B63289}"/>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501491E6-2FAF-B47D-7A8D-85A8C079C4B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3" name="Bảng 2">
            <a:extLst>
              <a:ext uri="{FF2B5EF4-FFF2-40B4-BE49-F238E27FC236}">
                <a16:creationId xmlns:a16="http://schemas.microsoft.com/office/drawing/2014/main" id="{0AB19257-969C-683A-BC94-51ACFC9207F1}"/>
              </a:ext>
            </a:extLst>
          </p:cNvPr>
          <p:cNvGraphicFramePr>
            <a:graphicFrameLocks noGrp="1"/>
          </p:cNvGraphicFramePr>
          <p:nvPr>
            <p:extLst>
              <p:ext uri="{D42A27DB-BD31-4B8C-83A1-F6EECF244321}">
                <p14:modId xmlns:p14="http://schemas.microsoft.com/office/powerpoint/2010/main" val="2364231370"/>
              </p:ext>
            </p:extLst>
          </p:nvPr>
        </p:nvGraphicFramePr>
        <p:xfrm>
          <a:off x="420558" y="796560"/>
          <a:ext cx="11414175" cy="5146866"/>
        </p:xfrm>
        <a:graphic>
          <a:graphicData uri="http://schemas.openxmlformats.org/drawingml/2006/table">
            <a:tbl>
              <a:tblPr firstRow="1" bandRow="1">
                <a:tableStyleId>{5C22544A-7EE6-4342-B048-85BDC9FD1C3A}</a:tableStyleId>
              </a:tblPr>
              <a:tblGrid>
                <a:gridCol w="2037829">
                  <a:extLst>
                    <a:ext uri="{9D8B030D-6E8A-4147-A177-3AD203B41FA5}">
                      <a16:colId xmlns:a16="http://schemas.microsoft.com/office/drawing/2014/main" val="2700277559"/>
                    </a:ext>
                  </a:extLst>
                </a:gridCol>
                <a:gridCol w="4991724">
                  <a:extLst>
                    <a:ext uri="{9D8B030D-6E8A-4147-A177-3AD203B41FA5}">
                      <a16:colId xmlns:a16="http://schemas.microsoft.com/office/drawing/2014/main" val="2920561487"/>
                    </a:ext>
                  </a:extLst>
                </a:gridCol>
                <a:gridCol w="4384622">
                  <a:extLst>
                    <a:ext uri="{9D8B030D-6E8A-4147-A177-3AD203B41FA5}">
                      <a16:colId xmlns:a16="http://schemas.microsoft.com/office/drawing/2014/main" val="2904788261"/>
                    </a:ext>
                  </a:extLst>
                </a:gridCol>
              </a:tblGrid>
              <a:tr h="1676817">
                <a:tc>
                  <a:txBody>
                    <a:bodyPr/>
                    <a:lstStyle/>
                    <a:p>
                      <a:pPr algn="l">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Instance 1: </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20 total orders</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8 delayed orders</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12 vehicles</a:t>
                      </a:r>
                      <a:r>
                        <a:rPr lang="en-US" sz="1500" b="0" dirty="0">
                          <a:solidFill>
                            <a:schemeClr val="tx1"/>
                          </a:solidFill>
                          <a:latin typeface="Arial" panose="020B0604020202020204" pitchFamily="34" charset="0"/>
                          <a:cs typeface="Arial" panose="020B0604020202020204" pitchFamily="34" charset="0"/>
                        </a:rPr>
                        <a:t> </a:t>
                      </a:r>
                      <a:br>
                        <a:rPr lang="en-US" sz="1500" b="0" dirty="0">
                          <a:solidFill>
                            <a:schemeClr val="tx1"/>
                          </a:solidFill>
                          <a:latin typeface="Arial" panose="020B0604020202020204" pitchFamily="34" charset="0"/>
                          <a:cs typeface="Arial" panose="020B0604020202020204" pitchFamily="34" charset="0"/>
                        </a:rPr>
                      </a:br>
                      <a:endParaRPr lang="en-US" sz="15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dirty="0">
                          <a:solidFill>
                            <a:schemeClr val="tx1"/>
                          </a:solidFill>
                          <a:latin typeface="Arial" panose="020B0604020202020204" pitchFamily="34" charset="0"/>
                          <a:cs typeface="Arial" panose="020B0604020202020204" pitchFamily="34" charset="0"/>
                        </a:rPr>
                        <a:t>The objective value </a:t>
                      </a:r>
                      <a:r>
                        <a:rPr lang="en-US" sz="1500" b="0" dirty="0">
                          <a:solidFill>
                            <a:schemeClr val="tx1"/>
                          </a:solidFill>
                          <a:latin typeface="Arial" panose="020B0604020202020204" pitchFamily="34" charset="0"/>
                          <a:cs typeface="Arial" panose="020B0604020202020204" pitchFamily="34" charset="0"/>
                        </a:rPr>
                        <a:t>is </a:t>
                      </a:r>
                      <a:r>
                        <a:rPr lang="en-US" sz="1500" b="1" dirty="0">
                          <a:solidFill>
                            <a:srgbClr val="FF0000"/>
                          </a:solidFill>
                          <a:latin typeface="Arial" panose="020B0604020202020204" pitchFamily="34" charset="0"/>
                          <a:cs typeface="Arial" panose="020B0604020202020204" pitchFamily="34" charset="0"/>
                        </a:rPr>
                        <a:t>$2109.75900000000</a:t>
                      </a:r>
                      <a:endParaRPr lang="en-US" sz="1500" b="0" dirty="0">
                        <a:solidFill>
                          <a:schemeClr val="tx1"/>
                        </a:solidFill>
                        <a:latin typeface="Arial" panose="020B0604020202020204" pitchFamily="34" charset="0"/>
                        <a:cs typeface="Arial" panose="020B0604020202020204" pitchFamily="34" charset="0"/>
                      </a:endParaRPr>
                    </a:p>
                    <a:p>
                      <a:pPr>
                        <a:lnSpc>
                          <a:spcPct val="150000"/>
                        </a:lnSpc>
                      </a:pPr>
                      <a:r>
                        <a:rPr lang="en-US" sz="1500" b="1" dirty="0">
                          <a:solidFill>
                            <a:schemeClr val="tx1"/>
                          </a:solidFill>
                          <a:latin typeface="Arial" panose="020B0604020202020204" pitchFamily="34" charset="0"/>
                          <a:cs typeface="Arial" panose="020B0604020202020204" pitchFamily="34" charset="0"/>
                        </a:rPr>
                        <a:t>Time lapse: </a:t>
                      </a:r>
                      <a:r>
                        <a:rPr lang="en-US" sz="1500" b="1" dirty="0">
                          <a:solidFill>
                            <a:srgbClr val="FF0000"/>
                          </a:solidFill>
                          <a:latin typeface="Arial" panose="020B0604020202020204" pitchFamily="34" charset="0"/>
                          <a:cs typeface="Arial" panose="020B0604020202020204" pitchFamily="34" charset="0"/>
                        </a:rPr>
                        <a:t>279.840664</a:t>
                      </a:r>
                      <a:r>
                        <a:rPr lang="en-US" sz="1500" b="0" dirty="0">
                          <a:solidFill>
                            <a:schemeClr val="tx1"/>
                          </a:solidFill>
                          <a:latin typeface="Arial" panose="020B0604020202020204" pitchFamily="34" charset="0"/>
                          <a:cs typeface="Arial" panose="020B0604020202020204" pitchFamily="34" charset="0"/>
                        </a:rPr>
                        <a:t> seconds</a:t>
                      </a:r>
                    </a:p>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Delay orders: </a:t>
                      </a:r>
                      <a:r>
                        <a:rPr lang="en-US" sz="1500" b="0" i="0" kern="1200" dirty="0">
                          <a:solidFill>
                            <a:schemeClr val="tx1"/>
                          </a:solidFill>
                          <a:effectLst/>
                          <a:latin typeface="Arial" panose="020B0604020202020204" pitchFamily="34" charset="0"/>
                          <a:ea typeface="+mn-ea"/>
                          <a:cs typeface="Arial" panose="020B0604020202020204" pitchFamily="34" charset="0"/>
                        </a:rPr>
                        <a:t>None.</a:t>
                      </a:r>
                      <a:r>
                        <a:rPr lang="en-US" sz="1500" dirty="0">
                          <a:solidFill>
                            <a:schemeClr val="tx1"/>
                          </a:solidFill>
                          <a:latin typeface="Arial" panose="020B0604020202020204" pitchFamily="34" charset="0"/>
                          <a:cs typeface="Arial" panose="020B0604020202020204" pitchFamily="34" charset="0"/>
                        </a:rPr>
                        <a:t> </a:t>
                      </a:r>
                      <a:br>
                        <a:rPr lang="en-US" sz="1500" dirty="0">
                          <a:solidFill>
                            <a:schemeClr val="tx1"/>
                          </a:solidFill>
                          <a:latin typeface="Arial" panose="020B0604020202020204" pitchFamily="34" charset="0"/>
                          <a:cs typeface="Arial" panose="020B0604020202020204" pitchFamily="34" charset="0"/>
                        </a:rPr>
                      </a:br>
                      <a:endParaRPr lang="en-US" sz="15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943415"/>
                  </a:ext>
                </a:extLst>
              </a:tr>
              <a:tr h="1688198">
                <a:tc>
                  <a:txBody>
                    <a:bodyPr/>
                    <a:lstStyle/>
                    <a:p>
                      <a:pPr>
                        <a:lnSpc>
                          <a:spcPct val="150000"/>
                        </a:lnSpc>
                      </a:pPr>
                      <a:r>
                        <a:rPr lang="en-US" sz="1500" b="1" dirty="0">
                          <a:latin typeface="Arial" panose="020B0604020202020204" pitchFamily="34" charset="0"/>
                          <a:cs typeface="Arial" panose="020B0604020202020204" pitchFamily="34" charset="0"/>
                        </a:rPr>
                        <a:t>Instance 2: </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50 total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20 delayed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12 vehicles</a:t>
                      </a:r>
                    </a:p>
                    <a:p>
                      <a:endParaRPr lang="en-US" sz="1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dirty="0">
                          <a:latin typeface="Arial" panose="020B0604020202020204" pitchFamily="34" charset="0"/>
                          <a:cs typeface="Arial" panose="020B0604020202020204" pitchFamily="34" charset="0"/>
                        </a:rPr>
                        <a:t>The objective value </a:t>
                      </a:r>
                      <a:r>
                        <a:rPr lang="en-US" sz="1500" dirty="0">
                          <a:latin typeface="Arial" panose="020B0604020202020204" pitchFamily="34" charset="0"/>
                          <a:cs typeface="Arial" panose="020B0604020202020204" pitchFamily="34" charset="0"/>
                        </a:rPr>
                        <a:t>is </a:t>
                      </a:r>
                      <a:r>
                        <a:rPr lang="en-US" sz="1500" b="1" dirty="0">
                          <a:solidFill>
                            <a:srgbClr val="FF0000"/>
                          </a:solidFill>
                          <a:latin typeface="Arial" panose="020B0604020202020204" pitchFamily="34" charset="0"/>
                          <a:cs typeface="Arial" panose="020B0604020202020204" pitchFamily="34" charset="0"/>
                        </a:rPr>
                        <a:t>$4599.32714500000</a:t>
                      </a:r>
                      <a:endParaRPr lang="en-US" sz="1500" dirty="0">
                        <a:latin typeface="Arial" panose="020B0604020202020204" pitchFamily="34" charset="0"/>
                        <a:cs typeface="Arial" panose="020B0604020202020204" pitchFamily="34" charset="0"/>
                      </a:endParaRPr>
                    </a:p>
                    <a:p>
                      <a:pPr>
                        <a:lnSpc>
                          <a:spcPct val="150000"/>
                        </a:lnSpc>
                      </a:pPr>
                      <a:r>
                        <a:rPr lang="en-US" sz="1500" b="1" dirty="0">
                          <a:latin typeface="Arial" panose="020B0604020202020204" pitchFamily="34" charset="0"/>
                          <a:cs typeface="Arial" panose="020B0604020202020204" pitchFamily="34" charset="0"/>
                        </a:rPr>
                        <a:t>Time lapse: </a:t>
                      </a:r>
                      <a:r>
                        <a:rPr lang="en-US" sz="1500" b="1" dirty="0">
                          <a:solidFill>
                            <a:srgbClr val="FF0000"/>
                          </a:solidFill>
                          <a:latin typeface="Arial" panose="020B0604020202020204" pitchFamily="34" charset="0"/>
                          <a:cs typeface="Arial" panose="020B0604020202020204" pitchFamily="34" charset="0"/>
                        </a:rPr>
                        <a:t>784.033145 </a:t>
                      </a:r>
                      <a:r>
                        <a:rPr lang="en-US" sz="1500" dirty="0">
                          <a:latin typeface="Arial" panose="020B0604020202020204" pitchFamily="34" charset="0"/>
                          <a:cs typeface="Arial" panose="020B0604020202020204" pitchFamily="34" charset="0"/>
                        </a:rPr>
                        <a:t>seconds.</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Delay orders: </a:t>
                      </a:r>
                      <a:r>
                        <a:rPr lang="en-US" sz="1500" b="0" i="0" kern="1200" dirty="0">
                          <a:solidFill>
                            <a:schemeClr val="dk1"/>
                          </a:solidFill>
                          <a:effectLst/>
                          <a:latin typeface="Arial" panose="020B0604020202020204" pitchFamily="34" charset="0"/>
                          <a:ea typeface="+mn-ea"/>
                          <a:cs typeface="Arial" panose="020B0604020202020204" pitchFamily="34" charset="0"/>
                        </a:rPr>
                        <a:t>[30, 45, 44, 42]</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5966553"/>
                  </a:ext>
                </a:extLst>
              </a:tr>
              <a:tr h="1688198">
                <a:tc>
                  <a:txBody>
                    <a:bodyPr/>
                    <a:lstStyle/>
                    <a:p>
                      <a:pPr>
                        <a:lnSpc>
                          <a:spcPct val="150000"/>
                        </a:lnSpc>
                      </a:pPr>
                      <a:r>
                        <a:rPr lang="en-US" sz="1500" b="1" dirty="0">
                          <a:latin typeface="Arial" panose="020B0604020202020204" pitchFamily="34" charset="0"/>
                          <a:cs typeface="Arial" panose="020B0604020202020204" pitchFamily="34" charset="0"/>
                        </a:rPr>
                        <a:t>Instance 3: </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70 total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28 delayed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12 vehicles</a:t>
                      </a:r>
                    </a:p>
                    <a:p>
                      <a:endParaRPr lang="en-US" sz="1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dirty="0">
                          <a:latin typeface="Arial" panose="020B0604020202020204" pitchFamily="34" charset="0"/>
                          <a:cs typeface="Arial" panose="020B0604020202020204" pitchFamily="34" charset="0"/>
                        </a:rPr>
                        <a:t>The objective value </a:t>
                      </a:r>
                      <a:r>
                        <a:rPr lang="en-US" sz="1500" dirty="0">
                          <a:latin typeface="Arial" panose="020B0604020202020204" pitchFamily="34" charset="0"/>
                          <a:cs typeface="Arial" panose="020B0604020202020204" pitchFamily="34" charset="0"/>
                        </a:rPr>
                        <a:t>is </a:t>
                      </a:r>
                      <a:r>
                        <a:rPr lang="en-US" sz="1500" b="1" dirty="0">
                          <a:solidFill>
                            <a:srgbClr val="FF0000"/>
                          </a:solidFill>
                          <a:latin typeface="Arial" panose="020B0604020202020204" pitchFamily="34" charset="0"/>
                          <a:cs typeface="Arial" panose="020B0604020202020204" pitchFamily="34" charset="0"/>
                        </a:rPr>
                        <a:t>$6084.400</a:t>
                      </a:r>
                    </a:p>
                    <a:p>
                      <a:pPr>
                        <a:lnSpc>
                          <a:spcPct val="150000"/>
                        </a:lnSpc>
                      </a:pPr>
                      <a:r>
                        <a:rPr lang="en-US" sz="1500" b="1" dirty="0">
                          <a:latin typeface="Arial" panose="020B0604020202020204" pitchFamily="34" charset="0"/>
                          <a:cs typeface="Arial" panose="020B0604020202020204" pitchFamily="34" charset="0"/>
                        </a:rPr>
                        <a:t>Time lapse: </a:t>
                      </a:r>
                      <a:r>
                        <a:rPr lang="en-US" sz="1500" b="1" dirty="0">
                          <a:solidFill>
                            <a:srgbClr val="FF0000"/>
                          </a:solidFill>
                          <a:latin typeface="Arial" panose="020B0604020202020204" pitchFamily="34" charset="0"/>
                          <a:cs typeface="Arial" panose="020B0604020202020204" pitchFamily="34" charset="0"/>
                        </a:rPr>
                        <a:t>641.467903</a:t>
                      </a:r>
                      <a:r>
                        <a:rPr lang="en-US" sz="1500" dirty="0">
                          <a:latin typeface="Arial" panose="020B0604020202020204" pitchFamily="34" charset="0"/>
                          <a:cs typeface="Arial" panose="020B0604020202020204" pitchFamily="34" charset="0"/>
                        </a:rPr>
                        <a:t> seconds</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Delay orders: </a:t>
                      </a:r>
                      <a:r>
                        <a:rPr lang="en-US" sz="1500" b="0" i="0" kern="1200" dirty="0">
                          <a:solidFill>
                            <a:schemeClr val="dk1"/>
                          </a:solidFill>
                          <a:effectLst/>
                          <a:latin typeface="Arial" panose="020B0604020202020204" pitchFamily="34" charset="0"/>
                          <a:ea typeface="+mn-ea"/>
                          <a:cs typeface="Arial" panose="020B0604020202020204" pitchFamily="34" charset="0"/>
                        </a:rPr>
                        <a:t>[62, 65, 67, 70]</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1283235"/>
                  </a:ext>
                </a:extLst>
              </a:tr>
            </a:tbl>
          </a:graphicData>
        </a:graphic>
      </p:graphicFrame>
      <p:pic>
        <p:nvPicPr>
          <p:cNvPr id="7" name="Hình ảnh 6">
            <a:extLst>
              <a:ext uri="{FF2B5EF4-FFF2-40B4-BE49-F238E27FC236}">
                <a16:creationId xmlns:a16="http://schemas.microsoft.com/office/drawing/2014/main" id="{FF297643-ED86-F98B-18A3-3D71941A0E8B}"/>
              </a:ext>
            </a:extLst>
          </p:cNvPr>
          <p:cNvPicPr>
            <a:picLocks noChangeAspect="1"/>
          </p:cNvPicPr>
          <p:nvPr/>
        </p:nvPicPr>
        <p:blipFill>
          <a:blip r:embed="rId2"/>
          <a:stretch>
            <a:fillRect/>
          </a:stretch>
        </p:blipFill>
        <p:spPr>
          <a:xfrm>
            <a:off x="2623141" y="853424"/>
            <a:ext cx="4512177" cy="1622901"/>
          </a:xfrm>
          <a:prstGeom prst="rect">
            <a:avLst/>
          </a:prstGeom>
        </p:spPr>
      </p:pic>
      <p:pic>
        <p:nvPicPr>
          <p:cNvPr id="9" name="Hình ảnh 8">
            <a:extLst>
              <a:ext uri="{FF2B5EF4-FFF2-40B4-BE49-F238E27FC236}">
                <a16:creationId xmlns:a16="http://schemas.microsoft.com/office/drawing/2014/main" id="{43D9B6D7-D613-E3CA-669C-0C8FAA797FFB}"/>
              </a:ext>
            </a:extLst>
          </p:cNvPr>
          <p:cNvPicPr>
            <a:picLocks noChangeAspect="1"/>
          </p:cNvPicPr>
          <p:nvPr/>
        </p:nvPicPr>
        <p:blipFill>
          <a:blip r:embed="rId3"/>
          <a:stretch>
            <a:fillRect/>
          </a:stretch>
        </p:blipFill>
        <p:spPr>
          <a:xfrm>
            <a:off x="2623142" y="2621831"/>
            <a:ext cx="4512176" cy="1547540"/>
          </a:xfrm>
          <a:prstGeom prst="rect">
            <a:avLst/>
          </a:prstGeom>
        </p:spPr>
      </p:pic>
      <p:pic>
        <p:nvPicPr>
          <p:cNvPr id="11" name="Hình ảnh 10">
            <a:extLst>
              <a:ext uri="{FF2B5EF4-FFF2-40B4-BE49-F238E27FC236}">
                <a16:creationId xmlns:a16="http://schemas.microsoft.com/office/drawing/2014/main" id="{C187C448-D464-BB37-AF7F-5A8AB8020A03}"/>
              </a:ext>
            </a:extLst>
          </p:cNvPr>
          <p:cNvPicPr>
            <a:picLocks noChangeAspect="1"/>
          </p:cNvPicPr>
          <p:nvPr/>
        </p:nvPicPr>
        <p:blipFill>
          <a:blip r:embed="rId4"/>
          <a:stretch>
            <a:fillRect/>
          </a:stretch>
        </p:blipFill>
        <p:spPr>
          <a:xfrm>
            <a:off x="2623142" y="4311626"/>
            <a:ext cx="4512176" cy="1539295"/>
          </a:xfrm>
          <a:prstGeom prst="rect">
            <a:avLst/>
          </a:prstGeom>
        </p:spPr>
      </p:pic>
    </p:spTree>
    <p:extLst>
      <p:ext uri="{BB962C8B-B14F-4D97-AF65-F5344CB8AC3E}">
        <p14:creationId xmlns:p14="http://schemas.microsoft.com/office/powerpoint/2010/main" val="123784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DDE67-2840-2612-90E2-418927540434}"/>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2D8D27E-6C30-28CF-CD11-E7E5DA6F4344}"/>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Scalability of Genetics Algorithm – Tabu Search </a:t>
            </a:r>
          </a:p>
        </p:txBody>
      </p:sp>
      <p:sp>
        <p:nvSpPr>
          <p:cNvPr id="4" name="Tiêu đề 1">
            <a:extLst>
              <a:ext uri="{FF2B5EF4-FFF2-40B4-BE49-F238E27FC236}">
                <a16:creationId xmlns:a16="http://schemas.microsoft.com/office/drawing/2014/main" id="{34E6593B-161A-9E9D-2014-C6EBF8BCFC7A}"/>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71E46FE5-EB30-CA56-65AD-6B3D14757B60}"/>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76C50976-4749-9822-94DC-1FB43CDF7A42}"/>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CF7DB2AB-C9B8-3833-E33C-38F569DEA5C6}"/>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6C5D43B2-5310-F166-8C4C-7691BADFC632}"/>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7387022A-70E5-81D4-7424-046265E82FC0}"/>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D3357C21-F30B-54CF-2139-74F66CC33364}"/>
              </a:ext>
            </a:extLst>
          </p:cNvPr>
          <p:cNvSpPr/>
          <p:nvPr/>
        </p:nvSpPr>
        <p:spPr>
          <a:xfrm>
            <a:off x="8640570" y="6119728"/>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B49DC9D3-EF90-F3BB-B1A4-4858ABFA27CA}"/>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7" name="Bảng 6">
            <a:extLst>
              <a:ext uri="{FF2B5EF4-FFF2-40B4-BE49-F238E27FC236}">
                <a16:creationId xmlns:a16="http://schemas.microsoft.com/office/drawing/2014/main" id="{468BAD80-3B82-945B-C522-1EFDFA3B317C}"/>
              </a:ext>
            </a:extLst>
          </p:cNvPr>
          <p:cNvGraphicFramePr>
            <a:graphicFrameLocks noGrp="1"/>
          </p:cNvGraphicFramePr>
          <p:nvPr>
            <p:extLst>
              <p:ext uri="{D42A27DB-BD31-4B8C-83A1-F6EECF244321}">
                <p14:modId xmlns:p14="http://schemas.microsoft.com/office/powerpoint/2010/main" val="1896770252"/>
              </p:ext>
            </p:extLst>
          </p:nvPr>
        </p:nvGraphicFramePr>
        <p:xfrm>
          <a:off x="420558" y="796560"/>
          <a:ext cx="11414175" cy="5146866"/>
        </p:xfrm>
        <a:graphic>
          <a:graphicData uri="http://schemas.openxmlformats.org/drawingml/2006/table">
            <a:tbl>
              <a:tblPr firstRow="1" bandRow="1">
                <a:tableStyleId>{5C22544A-7EE6-4342-B048-85BDC9FD1C3A}</a:tableStyleId>
              </a:tblPr>
              <a:tblGrid>
                <a:gridCol w="2037829">
                  <a:extLst>
                    <a:ext uri="{9D8B030D-6E8A-4147-A177-3AD203B41FA5}">
                      <a16:colId xmlns:a16="http://schemas.microsoft.com/office/drawing/2014/main" val="2700277559"/>
                    </a:ext>
                  </a:extLst>
                </a:gridCol>
                <a:gridCol w="4931764">
                  <a:extLst>
                    <a:ext uri="{9D8B030D-6E8A-4147-A177-3AD203B41FA5}">
                      <a16:colId xmlns:a16="http://schemas.microsoft.com/office/drawing/2014/main" val="2920561487"/>
                    </a:ext>
                  </a:extLst>
                </a:gridCol>
                <a:gridCol w="4444582">
                  <a:extLst>
                    <a:ext uri="{9D8B030D-6E8A-4147-A177-3AD203B41FA5}">
                      <a16:colId xmlns:a16="http://schemas.microsoft.com/office/drawing/2014/main" val="2904788261"/>
                    </a:ext>
                  </a:extLst>
                </a:gridCol>
              </a:tblGrid>
              <a:tr h="1676817">
                <a:tc>
                  <a:txBody>
                    <a:bodyPr/>
                    <a:lstStyle/>
                    <a:p>
                      <a:pPr algn="l">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Instance 1: </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20 total orders</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8 delayed orders</a:t>
                      </a:r>
                    </a:p>
                    <a:p>
                      <a:pPr marL="285750" indent="-285750" algn="l">
                        <a:lnSpc>
                          <a:spcPct val="150000"/>
                        </a:lnSpc>
                        <a:buFont typeface="Arial" panose="020B0604020202020204" pitchFamily="34" charset="0"/>
                        <a:buChar char="•"/>
                      </a:pPr>
                      <a:r>
                        <a:rPr lang="en-US" sz="1500" b="0" i="0" kern="1200" dirty="0">
                          <a:solidFill>
                            <a:schemeClr val="tx1"/>
                          </a:solidFill>
                          <a:effectLst/>
                          <a:latin typeface="Arial" panose="020B0604020202020204" pitchFamily="34" charset="0"/>
                          <a:ea typeface="+mn-ea"/>
                          <a:cs typeface="Arial" panose="020B0604020202020204" pitchFamily="34" charset="0"/>
                        </a:rPr>
                        <a:t>12 vehicles</a:t>
                      </a:r>
                      <a:r>
                        <a:rPr lang="en-US" sz="1500" b="0" dirty="0">
                          <a:solidFill>
                            <a:schemeClr val="tx1"/>
                          </a:solidFill>
                          <a:latin typeface="Arial" panose="020B0604020202020204" pitchFamily="34" charset="0"/>
                          <a:cs typeface="Arial" panose="020B0604020202020204" pitchFamily="34" charset="0"/>
                        </a:rPr>
                        <a:t> </a:t>
                      </a:r>
                      <a:br>
                        <a:rPr lang="en-US" sz="1500" b="0" dirty="0">
                          <a:solidFill>
                            <a:schemeClr val="tx1"/>
                          </a:solidFill>
                          <a:latin typeface="Arial" panose="020B0604020202020204" pitchFamily="34" charset="0"/>
                          <a:cs typeface="Arial" panose="020B0604020202020204" pitchFamily="34" charset="0"/>
                        </a:rPr>
                      </a:br>
                      <a:endParaRPr lang="en-US" sz="15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The objective value </a:t>
                      </a:r>
                      <a:r>
                        <a:rPr lang="en-US" sz="1500" b="0" i="0" kern="1200" dirty="0">
                          <a:solidFill>
                            <a:schemeClr val="tx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$2128,7000</a:t>
                      </a:r>
                    </a:p>
                    <a:p>
                      <a:pPr>
                        <a:lnSpc>
                          <a:spcPct val="150000"/>
                        </a:lnSpc>
                      </a:pPr>
                      <a:r>
                        <a:rPr lang="en-US" sz="1500" b="1" i="0" kern="1200" dirty="0">
                          <a:solidFill>
                            <a:schemeClr val="tx1"/>
                          </a:solidFill>
                          <a:effectLst/>
                          <a:latin typeface="Arial" panose="020B0604020202020204" pitchFamily="34" charset="0"/>
                          <a:ea typeface="+mn-ea"/>
                          <a:cs typeface="Arial" panose="020B0604020202020204" pitchFamily="34" charset="0"/>
                        </a:rPr>
                        <a:t>Time lapse: </a:t>
                      </a:r>
                      <a:r>
                        <a:rPr lang="en-US" sz="1500" b="1" i="0" kern="1200" dirty="0">
                          <a:solidFill>
                            <a:srgbClr val="FF0000"/>
                          </a:solidFill>
                          <a:effectLst/>
                          <a:latin typeface="Arial" panose="020B0604020202020204" pitchFamily="34" charset="0"/>
                          <a:ea typeface="+mn-ea"/>
                          <a:cs typeface="Arial" panose="020B0604020202020204" pitchFamily="34" charset="0"/>
                        </a:rPr>
                        <a:t>452.073255 </a:t>
                      </a:r>
                      <a:r>
                        <a:rPr lang="en-US" sz="1500" b="0" i="0" kern="1200" dirty="0">
                          <a:solidFill>
                            <a:schemeClr val="tx1"/>
                          </a:solidFill>
                          <a:effectLst/>
                          <a:latin typeface="Arial" panose="020B0604020202020204" pitchFamily="34" charset="0"/>
                          <a:ea typeface="+mn-ea"/>
                          <a:cs typeface="Arial" panose="020B0604020202020204" pitchFamily="34" charset="0"/>
                        </a:rPr>
                        <a:t>seconds</a:t>
                      </a:r>
                      <a:r>
                        <a:rPr lang="en-US" sz="1500" dirty="0">
                          <a:solidFill>
                            <a:schemeClr val="tx1"/>
                          </a:solidFill>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r>
                        <a:rPr lang="en-US" sz="1500" b="1" i="0" kern="1200" dirty="0">
                          <a:solidFill>
                            <a:schemeClr val="tx1"/>
                          </a:solidFill>
                          <a:effectLst/>
                          <a:latin typeface="Arial" panose="020B0604020202020204" pitchFamily="34" charset="0"/>
                          <a:ea typeface="+mn-ea"/>
                          <a:cs typeface="Arial" panose="020B0604020202020204" pitchFamily="34" charset="0"/>
                        </a:rPr>
                        <a:t>Delay orders: </a:t>
                      </a:r>
                      <a:r>
                        <a:rPr lang="en-US" sz="1500" b="0" i="0" kern="1200" dirty="0">
                          <a:solidFill>
                            <a:schemeClr val="tx1"/>
                          </a:solidFill>
                          <a:effectLst/>
                          <a:latin typeface="Arial" panose="020B0604020202020204" pitchFamily="34" charset="0"/>
                          <a:ea typeface="+mn-ea"/>
                          <a:cs typeface="Arial" panose="020B0604020202020204" pitchFamily="34" charset="0"/>
                        </a:rPr>
                        <a:t>None.</a:t>
                      </a:r>
                      <a:r>
                        <a:rPr lang="en-US" sz="1500" dirty="0">
                          <a:solidFill>
                            <a:schemeClr val="tx1"/>
                          </a:solidFill>
                          <a:latin typeface="Arial" panose="020B0604020202020204" pitchFamily="34" charset="0"/>
                          <a:cs typeface="Arial" panose="020B0604020202020204" pitchFamily="34" charset="0"/>
                        </a:rPr>
                        <a:t> </a:t>
                      </a:r>
                      <a:br>
                        <a:rPr lang="en-US" sz="1500" dirty="0">
                          <a:solidFill>
                            <a:schemeClr val="tx1"/>
                          </a:solidFill>
                          <a:latin typeface="Arial" panose="020B0604020202020204" pitchFamily="34" charset="0"/>
                          <a:cs typeface="Arial" panose="020B0604020202020204" pitchFamily="34" charset="0"/>
                        </a:rPr>
                      </a:br>
                      <a:endParaRPr lang="en-US" sz="15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943415"/>
                  </a:ext>
                </a:extLst>
              </a:tr>
              <a:tr h="1688198">
                <a:tc>
                  <a:txBody>
                    <a:bodyPr/>
                    <a:lstStyle/>
                    <a:p>
                      <a:pPr>
                        <a:lnSpc>
                          <a:spcPct val="150000"/>
                        </a:lnSpc>
                      </a:pPr>
                      <a:r>
                        <a:rPr lang="en-US" sz="1500" b="1" dirty="0">
                          <a:latin typeface="Arial" panose="020B0604020202020204" pitchFamily="34" charset="0"/>
                          <a:cs typeface="Arial" panose="020B0604020202020204" pitchFamily="34" charset="0"/>
                        </a:rPr>
                        <a:t>Instance 2: </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50 total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20 delayed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12 vehicles</a:t>
                      </a:r>
                    </a:p>
                    <a:p>
                      <a:endParaRPr lang="en-US" sz="1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The objective value </a:t>
                      </a:r>
                      <a:r>
                        <a:rPr lang="en-US" sz="1500" b="0" i="0" kern="1200" dirty="0">
                          <a:solidFill>
                            <a:schemeClr val="dk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$4814.100</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Time lapse: </a:t>
                      </a:r>
                      <a:r>
                        <a:rPr lang="en-US" sz="1500" b="1" i="0" kern="1200" dirty="0">
                          <a:solidFill>
                            <a:srgbClr val="FF0000"/>
                          </a:solidFill>
                          <a:effectLst/>
                          <a:latin typeface="Arial" panose="020B0604020202020204" pitchFamily="34" charset="0"/>
                          <a:ea typeface="+mn-ea"/>
                          <a:cs typeface="Arial" panose="020B0604020202020204" pitchFamily="34" charset="0"/>
                        </a:rPr>
                        <a:t>1084.380179</a:t>
                      </a:r>
                      <a:r>
                        <a:rPr lang="en-US" sz="1500" b="0" i="0" kern="1200" dirty="0">
                          <a:solidFill>
                            <a:schemeClr val="dk1"/>
                          </a:solidFill>
                          <a:effectLst/>
                          <a:latin typeface="Arial" panose="020B0604020202020204" pitchFamily="34" charset="0"/>
                          <a:ea typeface="+mn-ea"/>
                          <a:cs typeface="Arial" panose="020B0604020202020204" pitchFamily="34" charset="0"/>
                        </a:rPr>
                        <a:t> seconds</a:t>
                      </a:r>
                      <a:r>
                        <a:rPr lang="en-US" sz="1500" dirty="0">
                          <a:latin typeface="Arial" panose="020B0604020202020204" pitchFamily="34" charset="0"/>
                          <a:cs typeface="Arial" panose="020B0604020202020204" pitchFamily="34" charset="0"/>
                        </a:rPr>
                        <a:t> </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Delay orders:</a:t>
                      </a:r>
                      <a:r>
                        <a:rPr lang="en-US" sz="1500" b="0" i="0" kern="1200" dirty="0">
                          <a:solidFill>
                            <a:schemeClr val="dk1"/>
                          </a:solidFill>
                          <a:effectLst/>
                          <a:latin typeface="Arial" panose="020B0604020202020204" pitchFamily="34" charset="0"/>
                          <a:ea typeface="+mn-ea"/>
                          <a:cs typeface="Arial" panose="020B0604020202020204" pitchFamily="34" charset="0"/>
                        </a:rPr>
                        <a:t> None.</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5966553"/>
                  </a:ext>
                </a:extLst>
              </a:tr>
              <a:tr h="1688198">
                <a:tc>
                  <a:txBody>
                    <a:bodyPr/>
                    <a:lstStyle/>
                    <a:p>
                      <a:pPr>
                        <a:lnSpc>
                          <a:spcPct val="150000"/>
                        </a:lnSpc>
                      </a:pPr>
                      <a:r>
                        <a:rPr lang="en-US" sz="1500" b="1" dirty="0">
                          <a:latin typeface="Arial" panose="020B0604020202020204" pitchFamily="34" charset="0"/>
                          <a:cs typeface="Arial" panose="020B0604020202020204" pitchFamily="34" charset="0"/>
                        </a:rPr>
                        <a:t>Instance 3: </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70 total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28 delayed orders</a:t>
                      </a:r>
                    </a:p>
                    <a:p>
                      <a:pPr marL="285750" indent="-285750">
                        <a:lnSpc>
                          <a:spcPct val="150000"/>
                        </a:lnSpc>
                        <a:buFont typeface="Arial" panose="020B0604020202020204" pitchFamily="34" charset="0"/>
                        <a:buChar char="•"/>
                      </a:pPr>
                      <a:r>
                        <a:rPr lang="en-US" sz="1500" b="0" dirty="0">
                          <a:latin typeface="Arial" panose="020B0604020202020204" pitchFamily="34" charset="0"/>
                          <a:cs typeface="Arial" panose="020B0604020202020204" pitchFamily="34" charset="0"/>
                        </a:rPr>
                        <a:t>12 vehicles</a:t>
                      </a:r>
                    </a:p>
                    <a:p>
                      <a:endParaRPr lang="en-US" sz="15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The objective value </a:t>
                      </a:r>
                      <a:r>
                        <a:rPr lang="en-US" sz="1500" b="0" i="0" kern="1200" dirty="0">
                          <a:solidFill>
                            <a:schemeClr val="dk1"/>
                          </a:solidFill>
                          <a:effectLst/>
                          <a:latin typeface="Arial" panose="020B0604020202020204" pitchFamily="34" charset="0"/>
                          <a:ea typeface="+mn-ea"/>
                          <a:cs typeface="Arial" panose="020B0604020202020204" pitchFamily="34" charset="0"/>
                        </a:rPr>
                        <a:t>is </a:t>
                      </a:r>
                      <a:r>
                        <a:rPr lang="en-US" sz="1500" b="1" i="0" kern="1200" dirty="0">
                          <a:solidFill>
                            <a:srgbClr val="FF0000"/>
                          </a:solidFill>
                          <a:effectLst/>
                          <a:latin typeface="Arial" panose="020B0604020202020204" pitchFamily="34" charset="0"/>
                          <a:ea typeface="+mn-ea"/>
                          <a:cs typeface="Arial" panose="020B0604020202020204" pitchFamily="34" charset="0"/>
                        </a:rPr>
                        <a:t>$6371.000 </a:t>
                      </a:r>
                    </a:p>
                    <a:p>
                      <a:pPr>
                        <a:lnSpc>
                          <a:spcPct val="150000"/>
                        </a:lnSpc>
                      </a:pPr>
                      <a:r>
                        <a:rPr lang="en-US" sz="1500" b="1" i="0" kern="1200" dirty="0">
                          <a:solidFill>
                            <a:schemeClr val="dk1"/>
                          </a:solidFill>
                          <a:effectLst/>
                          <a:latin typeface="Arial" panose="020B0604020202020204" pitchFamily="34" charset="0"/>
                          <a:ea typeface="+mn-ea"/>
                          <a:cs typeface="Arial" panose="020B0604020202020204" pitchFamily="34" charset="0"/>
                        </a:rPr>
                        <a:t>Time lapse: </a:t>
                      </a:r>
                      <a:r>
                        <a:rPr lang="en-US" sz="1500" b="1" i="0" kern="1200" dirty="0">
                          <a:solidFill>
                            <a:srgbClr val="FF0000"/>
                          </a:solidFill>
                          <a:effectLst/>
                          <a:latin typeface="Arial" panose="020B0604020202020204" pitchFamily="34" charset="0"/>
                          <a:ea typeface="+mn-ea"/>
                          <a:cs typeface="Arial" panose="020B0604020202020204" pitchFamily="34" charset="0"/>
                        </a:rPr>
                        <a:t>1550.83 </a:t>
                      </a:r>
                      <a:r>
                        <a:rPr lang="en-US" sz="1500" b="0" i="0" kern="1200" dirty="0">
                          <a:solidFill>
                            <a:schemeClr val="dk1"/>
                          </a:solidFill>
                          <a:effectLst/>
                          <a:latin typeface="Arial" panose="020B0604020202020204" pitchFamily="34" charset="0"/>
                          <a:ea typeface="+mn-ea"/>
                          <a:cs typeface="Arial" panose="020B0604020202020204" pitchFamily="34" charset="0"/>
                        </a:rPr>
                        <a:t>seconds</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r>
                        <a:rPr lang="en-US" sz="1500" b="1" i="0" kern="1200" dirty="0">
                          <a:solidFill>
                            <a:schemeClr val="dk1"/>
                          </a:solidFill>
                          <a:effectLst/>
                          <a:latin typeface="Arial" panose="020B0604020202020204" pitchFamily="34" charset="0"/>
                          <a:ea typeface="+mn-ea"/>
                          <a:cs typeface="Arial" panose="020B0604020202020204" pitchFamily="34" charset="0"/>
                        </a:rPr>
                        <a:t>Delay orders: </a:t>
                      </a:r>
                      <a:r>
                        <a:rPr lang="en-US" sz="1500" b="0" i="0" kern="1200" dirty="0">
                          <a:solidFill>
                            <a:schemeClr val="dk1"/>
                          </a:solidFill>
                          <a:effectLst/>
                          <a:latin typeface="Arial" panose="020B0604020202020204" pitchFamily="34" charset="0"/>
                          <a:ea typeface="+mn-ea"/>
                          <a:cs typeface="Arial" panose="020B0604020202020204" pitchFamily="34" charset="0"/>
                        </a:rPr>
                        <a:t>[63, 64]</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1283235"/>
                  </a:ext>
                </a:extLst>
              </a:tr>
            </a:tbl>
          </a:graphicData>
        </a:graphic>
      </p:graphicFrame>
      <p:pic>
        <p:nvPicPr>
          <p:cNvPr id="9" name="Hình ảnh 8">
            <a:extLst>
              <a:ext uri="{FF2B5EF4-FFF2-40B4-BE49-F238E27FC236}">
                <a16:creationId xmlns:a16="http://schemas.microsoft.com/office/drawing/2014/main" id="{4F4EFA7B-9135-B690-1029-815B38CA5895}"/>
              </a:ext>
            </a:extLst>
          </p:cNvPr>
          <p:cNvPicPr>
            <a:picLocks noChangeAspect="1"/>
          </p:cNvPicPr>
          <p:nvPr/>
        </p:nvPicPr>
        <p:blipFill>
          <a:blip r:embed="rId2"/>
          <a:stretch>
            <a:fillRect/>
          </a:stretch>
        </p:blipFill>
        <p:spPr>
          <a:xfrm>
            <a:off x="2741956" y="869739"/>
            <a:ext cx="4325906" cy="1655868"/>
          </a:xfrm>
          <a:prstGeom prst="rect">
            <a:avLst/>
          </a:prstGeom>
        </p:spPr>
      </p:pic>
      <p:pic>
        <p:nvPicPr>
          <p:cNvPr id="11" name="Hình ảnh 10">
            <a:extLst>
              <a:ext uri="{FF2B5EF4-FFF2-40B4-BE49-F238E27FC236}">
                <a16:creationId xmlns:a16="http://schemas.microsoft.com/office/drawing/2014/main" id="{A8164CF4-7A81-1073-4DFA-8C18D741723F}"/>
              </a:ext>
            </a:extLst>
          </p:cNvPr>
          <p:cNvPicPr>
            <a:picLocks noChangeAspect="1"/>
          </p:cNvPicPr>
          <p:nvPr/>
        </p:nvPicPr>
        <p:blipFill>
          <a:blip r:embed="rId3"/>
          <a:stretch>
            <a:fillRect/>
          </a:stretch>
        </p:blipFill>
        <p:spPr>
          <a:xfrm>
            <a:off x="2741956" y="2608228"/>
            <a:ext cx="4325906" cy="1625816"/>
          </a:xfrm>
          <a:prstGeom prst="rect">
            <a:avLst/>
          </a:prstGeom>
        </p:spPr>
      </p:pic>
      <p:pic>
        <p:nvPicPr>
          <p:cNvPr id="13" name="Hình ảnh 12">
            <a:extLst>
              <a:ext uri="{FF2B5EF4-FFF2-40B4-BE49-F238E27FC236}">
                <a16:creationId xmlns:a16="http://schemas.microsoft.com/office/drawing/2014/main" id="{24A01375-129C-D1B6-7154-8494A25533BE}"/>
              </a:ext>
            </a:extLst>
          </p:cNvPr>
          <p:cNvPicPr>
            <a:picLocks noChangeAspect="1"/>
          </p:cNvPicPr>
          <p:nvPr/>
        </p:nvPicPr>
        <p:blipFill>
          <a:blip r:embed="rId4"/>
          <a:stretch>
            <a:fillRect/>
          </a:stretch>
        </p:blipFill>
        <p:spPr>
          <a:xfrm>
            <a:off x="2741956" y="4316663"/>
            <a:ext cx="4325906" cy="1601009"/>
          </a:xfrm>
          <a:prstGeom prst="rect">
            <a:avLst/>
          </a:prstGeom>
        </p:spPr>
      </p:pic>
    </p:spTree>
    <p:extLst>
      <p:ext uri="{BB962C8B-B14F-4D97-AF65-F5344CB8AC3E}">
        <p14:creationId xmlns:p14="http://schemas.microsoft.com/office/powerpoint/2010/main" val="471894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D206B-1D78-048A-BA9A-14BD615CA500}"/>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3715DA4-C177-77C5-5D86-B2819B1EB9AD}"/>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Conclusion</a:t>
            </a:r>
          </a:p>
        </p:txBody>
      </p:sp>
      <p:sp>
        <p:nvSpPr>
          <p:cNvPr id="4" name="Tiêu đề 1">
            <a:extLst>
              <a:ext uri="{FF2B5EF4-FFF2-40B4-BE49-F238E27FC236}">
                <a16:creationId xmlns:a16="http://schemas.microsoft.com/office/drawing/2014/main" id="{73BF6542-C11B-872B-0A19-3948D229A461}"/>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10A603F6-08A8-1FA6-BD63-59FED062377E}"/>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C7FE27BA-7C91-73C6-2291-6EB6859B1C67}"/>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01FB4E98-1916-B42C-EE6C-F34310C80085}"/>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C19E0CB0-8B12-C1F7-B288-5183010D099D}"/>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F99732E7-A414-F2C0-1FA7-246C1989BC95}"/>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8B3DC6BD-AD5E-8B41-FEC6-B59B90DA71A4}"/>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B48134F6-E059-C645-44FB-D69C73E9C603}"/>
              </a:ext>
            </a:extLst>
          </p:cNvPr>
          <p:cNvSpPr/>
          <p:nvPr/>
        </p:nvSpPr>
        <p:spPr>
          <a:xfrm>
            <a:off x="10378809" y="6119727"/>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Conclusion</a:t>
            </a:r>
          </a:p>
        </p:txBody>
      </p:sp>
      <p:sp>
        <p:nvSpPr>
          <p:cNvPr id="6" name="Hộp Văn bản 5">
            <a:extLst>
              <a:ext uri="{FF2B5EF4-FFF2-40B4-BE49-F238E27FC236}">
                <a16:creationId xmlns:a16="http://schemas.microsoft.com/office/drawing/2014/main" id="{D14A1334-6C35-55AC-1B97-04A373F8D6FC}"/>
              </a:ext>
            </a:extLst>
          </p:cNvPr>
          <p:cNvSpPr txBox="1"/>
          <p:nvPr/>
        </p:nvSpPr>
        <p:spPr>
          <a:xfrm>
            <a:off x="112426" y="943365"/>
            <a:ext cx="11583029" cy="4550798"/>
          </a:xfrm>
          <a:prstGeom prst="rect">
            <a:avLst/>
          </a:prstGeom>
          <a:noFill/>
        </p:spPr>
        <p:txBody>
          <a:bodyPr wrap="square">
            <a:spAutoFit/>
          </a:bodyPr>
          <a:lstStyle/>
          <a:p>
            <a:pPr algn="l">
              <a:lnSpc>
                <a:spcPct val="150000"/>
              </a:lnSpc>
              <a:buFont typeface="Arial" panose="020B0604020202020204" pitchFamily="34" charset="0"/>
              <a:buChar char="•"/>
            </a:pPr>
            <a:r>
              <a:rPr lang="en-US" sz="1500" b="1" i="0" dirty="0">
                <a:effectLst/>
                <a:latin typeface="Arial" panose="020B0604020202020204" pitchFamily="34" charset="0"/>
                <a:cs typeface="Arial" panose="020B0604020202020204" pitchFamily="34" charset="0"/>
              </a:rPr>
              <a:t> Holistic Approach</a:t>
            </a:r>
            <a:endParaRPr lang="en-US" sz="1500" b="0" i="0" dirty="0">
              <a:effectLst/>
              <a:latin typeface="Arial" panose="020B0604020202020204" pitchFamily="34" charset="0"/>
              <a:cs typeface="Arial" panose="020B0604020202020204" pitchFamily="34" charset="0"/>
            </a:endParaRP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Integrating order picking and transportation.</a:t>
            </a: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Enhancing the full spectrum from product preparation to delivery.</a:t>
            </a:r>
          </a:p>
          <a:p>
            <a:pPr algn="l">
              <a:lnSpc>
                <a:spcPct val="150000"/>
              </a:lnSpc>
              <a:buFont typeface="Arial" panose="020B0604020202020204" pitchFamily="34" charset="0"/>
              <a:buChar char="•"/>
            </a:pPr>
            <a:r>
              <a:rPr lang="en-US" sz="1500" b="1" i="0" dirty="0">
                <a:effectLst/>
                <a:latin typeface="Arial" panose="020B0604020202020204" pitchFamily="34" charset="0"/>
                <a:cs typeface="Arial" panose="020B0604020202020204" pitchFamily="34" charset="0"/>
              </a:rPr>
              <a:t> Cost and Efficiency</a:t>
            </a:r>
            <a:endParaRPr lang="en-US" sz="1500" b="0" i="0" dirty="0">
              <a:effectLst/>
              <a:latin typeface="Arial" panose="020B0604020202020204" pitchFamily="34" charset="0"/>
              <a:cs typeface="Arial" panose="020B0604020202020204" pitchFamily="34" charset="0"/>
            </a:endParaRP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Optimizing costs and scheduling.</a:t>
            </a: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Efficient routing of delivery trucks.</a:t>
            </a:r>
          </a:p>
          <a:p>
            <a:pPr algn="l">
              <a:lnSpc>
                <a:spcPct val="150000"/>
              </a:lnSpc>
              <a:buFont typeface="Arial" panose="020B0604020202020204" pitchFamily="34" charset="0"/>
              <a:buChar char="•"/>
            </a:pPr>
            <a:r>
              <a:rPr lang="en-US" sz="1500" b="1" i="0" dirty="0">
                <a:effectLst/>
                <a:latin typeface="Arial" panose="020B0604020202020204" pitchFamily="34" charset="0"/>
                <a:cs typeface="Arial" panose="020B0604020202020204" pitchFamily="34" charset="0"/>
              </a:rPr>
              <a:t> Flexible Delivery Options</a:t>
            </a:r>
            <a:endParaRPr lang="en-US" sz="1500" b="0" i="0" dirty="0">
              <a:effectLst/>
              <a:latin typeface="Arial" panose="020B0604020202020204" pitchFamily="34" charset="0"/>
              <a:cs typeface="Arial" panose="020B0604020202020204" pitchFamily="34" charset="0"/>
            </a:endParaRP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Introducing delivery delays for increased efficiency.</a:t>
            </a: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Tailored solutions for varied delivery locations.</a:t>
            </a:r>
          </a:p>
          <a:p>
            <a:pPr algn="l">
              <a:lnSpc>
                <a:spcPct val="150000"/>
              </a:lnSpc>
              <a:buFont typeface="Arial" panose="020B0604020202020204" pitchFamily="34" charset="0"/>
              <a:buChar char="•"/>
            </a:pPr>
            <a:r>
              <a:rPr lang="en-US" sz="1500" b="1" i="0" dirty="0">
                <a:effectLst/>
                <a:latin typeface="Arial" panose="020B0604020202020204" pitchFamily="34" charset="0"/>
                <a:cs typeface="Arial" panose="020B0604020202020204" pitchFamily="34" charset="0"/>
              </a:rPr>
              <a:t> Realistic Constraints Adherence</a:t>
            </a:r>
            <a:endParaRPr lang="en-US" sz="1500" b="0" i="0" dirty="0">
              <a:effectLst/>
              <a:latin typeface="Arial" panose="020B0604020202020204" pitchFamily="34" charset="0"/>
              <a:cs typeface="Arial" panose="020B0604020202020204" pitchFamily="34" charset="0"/>
            </a:endParaRP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No compromise on real-world constraints.</a:t>
            </a: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Practical framework reflecting true logistical complexities.</a:t>
            </a:r>
            <a:endParaRPr lang="en-US" sz="1500" dirty="0">
              <a:latin typeface="Arial" panose="020B0604020202020204" pitchFamily="34" charset="0"/>
              <a:cs typeface="Arial" panose="020B0604020202020204" pitchFamily="34" charset="0"/>
            </a:endParaRPr>
          </a:p>
          <a:p>
            <a:pPr marL="742950" lvl="1" indent="-285750" algn="l">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Applying and testing real </a:t>
            </a:r>
            <a:r>
              <a:rPr lang="en-US" sz="1500" b="0" i="0" dirty="0" err="1">
                <a:effectLst/>
                <a:latin typeface="Arial" panose="020B0604020202020204" pitchFamily="34" charset="0"/>
                <a:cs typeface="Arial" panose="020B0604020202020204" pitchFamily="34" charset="0"/>
              </a:rPr>
              <a:t>datas</a:t>
            </a:r>
            <a:r>
              <a:rPr lang="en-US" sz="1500" dirty="0">
                <a:latin typeface="Arial" panose="020B0604020202020204" pitchFamily="34" charset="0"/>
                <a:cs typeface="Arial" panose="020B0604020202020204" pitchFamily="34" charset="0"/>
              </a:rPr>
              <a:t>.</a:t>
            </a:r>
            <a:endParaRPr lang="en-US"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223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E5F5FF7-E30A-00C3-3B24-98919234502D}"/>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Background</a:t>
            </a:r>
          </a:p>
        </p:txBody>
      </p:sp>
      <p:sp>
        <p:nvSpPr>
          <p:cNvPr id="4" name="Tiêu đề 1">
            <a:extLst>
              <a:ext uri="{FF2B5EF4-FFF2-40B4-BE49-F238E27FC236}">
                <a16:creationId xmlns:a16="http://schemas.microsoft.com/office/drawing/2014/main" id="{18BC7EC2-88CA-D09A-3387-CAA3A896C04D}"/>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DD9D9211-2D95-7C61-2185-B4367E520982}"/>
              </a:ext>
            </a:extLst>
          </p:cNvPr>
          <p:cNvSpPr/>
          <p:nvPr/>
        </p:nvSpPr>
        <p:spPr>
          <a:xfrm>
            <a:off x="112426" y="6119733"/>
            <a:ext cx="1671403" cy="62958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6BE76413-5C24-1E92-725E-50A7E37887BC}"/>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C01DE289-A1CF-F663-B89A-23E342E1514E}"/>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31F7EDCF-6827-BD62-185F-F998A29550D1}"/>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16C885D3-1249-E493-1808-A5B38013221F}"/>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3A1A5905-729C-5AA3-3D22-24A4B68647A5}"/>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9B5627F0-68D7-2B04-CC1C-72688B2502E5}"/>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sp>
        <p:nvSpPr>
          <p:cNvPr id="8" name="Hộp Văn bản 7">
            <a:extLst>
              <a:ext uri="{FF2B5EF4-FFF2-40B4-BE49-F238E27FC236}">
                <a16:creationId xmlns:a16="http://schemas.microsoft.com/office/drawing/2014/main" id="{854974AC-680B-9987-6A34-69B609A43F08}"/>
              </a:ext>
            </a:extLst>
          </p:cNvPr>
          <p:cNvSpPr txBox="1"/>
          <p:nvPr/>
        </p:nvSpPr>
        <p:spPr>
          <a:xfrm>
            <a:off x="112426" y="741627"/>
            <a:ext cx="7757411" cy="2473306"/>
          </a:xfrm>
          <a:prstGeom prst="rect">
            <a:avLst/>
          </a:prstGeom>
          <a:noFill/>
        </p:spPr>
        <p:txBody>
          <a:bodyPr wrap="square">
            <a:spAutoFit/>
          </a:bodyPr>
          <a:lstStyle/>
          <a:p>
            <a:pPr algn="just">
              <a:lnSpc>
                <a:spcPct val="150000"/>
              </a:lnSpc>
            </a:pPr>
            <a:r>
              <a:rPr lang="en-US" sz="1500" b="1" i="0" dirty="0">
                <a:effectLst/>
                <a:latin typeface="Arial" panose="020B0604020202020204" pitchFamily="34" charset="0"/>
                <a:cs typeface="Arial" panose="020B0604020202020204" pitchFamily="34" charset="0"/>
              </a:rPr>
              <a:t>Optimizing Online Grocery Logistics</a:t>
            </a:r>
            <a:endParaRPr lang="en-US" sz="1500" b="0" i="0" dirty="0">
              <a:effectLst/>
              <a:latin typeface="Arial" panose="020B0604020202020204" pitchFamily="34" charset="0"/>
              <a:cs typeface="Arial" panose="020B0604020202020204" pitchFamily="34" charset="0"/>
            </a:endParaRPr>
          </a:p>
          <a:p>
            <a:pPr algn="just">
              <a:lnSpc>
                <a:spcPct val="150000"/>
              </a:lnSpc>
              <a:buFont typeface="Arial" panose="020B0604020202020204" pitchFamily="34" charset="0"/>
              <a:buChar char="•"/>
            </a:pPr>
            <a:r>
              <a:rPr lang="en-US" sz="1500" b="1" i="0" dirty="0">
                <a:effectLst/>
                <a:latin typeface="Arial" panose="020B0604020202020204" pitchFamily="34" charset="0"/>
                <a:cs typeface="Arial" panose="020B0604020202020204" pitchFamily="34" charset="0"/>
              </a:rPr>
              <a:t> Rising Challenges</a:t>
            </a:r>
            <a:endParaRPr lang="en-US" sz="1500" b="0" i="0" dirty="0">
              <a:effectLst/>
              <a:latin typeface="Arial" panose="020B0604020202020204" pitchFamily="34" charset="0"/>
              <a:cs typeface="Arial" panose="020B0604020202020204" pitchFamily="34" charset="0"/>
            </a:endParaRPr>
          </a:p>
          <a:p>
            <a:pPr marL="742950" lvl="1" indent="-285750" algn="just">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Increased logistical costs due to online platforms.</a:t>
            </a:r>
          </a:p>
          <a:p>
            <a:pPr marL="742950" lvl="1" indent="-285750" algn="just">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Demand for rapid order picking and delivery.</a:t>
            </a:r>
          </a:p>
          <a:p>
            <a:pPr marL="742950" lvl="1" indent="-285750" algn="just">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Facing daily problems is the situation of orders being delivered back, or delivery orders being continuously unsuccessful</a:t>
            </a:r>
          </a:p>
          <a:p>
            <a:pPr marL="742950" lvl="1" indent="-285750" algn="just">
              <a:lnSpc>
                <a:spcPct val="150000"/>
              </a:lnSpc>
              <a:buFont typeface="Arial" panose="020B0604020202020204" pitchFamily="34" charset="0"/>
              <a:buChar char="•"/>
            </a:pPr>
            <a:r>
              <a:rPr lang="en-US" sz="1500" b="0" i="0" dirty="0">
                <a:effectLst/>
                <a:latin typeface="Arial" panose="020B0604020202020204" pitchFamily="34" charset="0"/>
                <a:cs typeface="Arial" panose="020B0604020202020204" pitchFamily="34" charset="0"/>
              </a:rPr>
              <a:t>Customers expect delivery within a fixed time frame</a:t>
            </a:r>
          </a:p>
        </p:txBody>
      </p:sp>
      <p:sp>
        <p:nvSpPr>
          <p:cNvPr id="10" name="Hộp Văn bản 9">
            <a:extLst>
              <a:ext uri="{FF2B5EF4-FFF2-40B4-BE49-F238E27FC236}">
                <a16:creationId xmlns:a16="http://schemas.microsoft.com/office/drawing/2014/main" id="{F5116E32-31F1-839B-088D-810B8DE629A3}"/>
              </a:ext>
            </a:extLst>
          </p:cNvPr>
          <p:cNvSpPr txBox="1"/>
          <p:nvPr/>
        </p:nvSpPr>
        <p:spPr>
          <a:xfrm>
            <a:off x="2741044" y="4076334"/>
            <a:ext cx="9174058" cy="1088311"/>
          </a:xfrm>
          <a:prstGeom prst="rect">
            <a:avLst/>
          </a:prstGeom>
          <a:noFill/>
        </p:spPr>
        <p:txBody>
          <a:bodyPr wrap="square">
            <a:spAutoFit/>
          </a:bodyPr>
          <a:lstStyle/>
          <a:p>
            <a:pPr algn="just">
              <a:lnSpc>
                <a:spcPct val="150000"/>
              </a:lnSpc>
            </a:pPr>
            <a:r>
              <a:rPr lang="en-US" sz="1500" b="1" i="0" dirty="0">
                <a:solidFill>
                  <a:srgbClr val="FF0000"/>
                </a:solidFill>
                <a:effectLst/>
                <a:latin typeface="Arial" panose="020B0604020202020204" pitchFamily="34" charset="0"/>
                <a:cs typeface="Arial" panose="020B0604020202020204" pitchFamily="34" charset="0"/>
              </a:rPr>
              <a:t>=&gt; Solutio</a:t>
            </a:r>
            <a:r>
              <a:rPr lang="en-US" sz="1500" b="1" dirty="0">
                <a:solidFill>
                  <a:srgbClr val="FF0000"/>
                </a:solidFill>
                <a:latin typeface="Arial" panose="020B0604020202020204" pitchFamily="34" charset="0"/>
                <a:cs typeface="Arial" panose="020B0604020202020204" pitchFamily="34" charset="0"/>
              </a:rPr>
              <a:t>n come up: Solve the VRP problem that adjust the policy of original VRP infeasible solution (Allows customers to choose a delivery time frame and can have it delivered again within the given time frame the next day)</a:t>
            </a:r>
            <a:endParaRPr lang="en-US" sz="1500" b="1" i="0" dirty="0">
              <a:solidFill>
                <a:srgbClr val="FF0000"/>
              </a:solidFill>
              <a:effectLst/>
              <a:latin typeface="Arial" panose="020B0604020202020204" pitchFamily="34" charset="0"/>
              <a:cs typeface="Arial" panose="020B0604020202020204" pitchFamily="34" charset="0"/>
            </a:endParaRPr>
          </a:p>
        </p:txBody>
      </p:sp>
      <p:pic>
        <p:nvPicPr>
          <p:cNvPr id="12" name="Hình ảnh 11" descr="Ảnh có chứa vòng tròn, ảnh chụp màn hình, biểu đồ, mạch điện&#10;&#10;Mô tả được tạo tự động">
            <a:extLst>
              <a:ext uri="{FF2B5EF4-FFF2-40B4-BE49-F238E27FC236}">
                <a16:creationId xmlns:a16="http://schemas.microsoft.com/office/drawing/2014/main" id="{B5BC2A4E-D4BE-2447-2767-C6927498D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26" y="3406812"/>
            <a:ext cx="2337019" cy="2337019"/>
          </a:xfrm>
          <a:prstGeom prst="rect">
            <a:avLst/>
          </a:prstGeom>
        </p:spPr>
      </p:pic>
      <p:pic>
        <p:nvPicPr>
          <p:cNvPr id="6" name="Hình ảnh 5" descr="Ảnh có chứa trong nhà, lối đi, Giá kệ, Bán lẻ">
            <a:extLst>
              <a:ext uri="{FF2B5EF4-FFF2-40B4-BE49-F238E27FC236}">
                <a16:creationId xmlns:a16="http://schemas.microsoft.com/office/drawing/2014/main" id="{A092BCD2-42CA-C28E-9750-0FB8E9671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825" y="789719"/>
            <a:ext cx="3436277" cy="2211706"/>
          </a:xfrm>
          <a:prstGeom prst="rect">
            <a:avLst/>
          </a:prstGeom>
        </p:spPr>
      </p:pic>
    </p:spTree>
    <p:extLst>
      <p:ext uri="{BB962C8B-B14F-4D97-AF65-F5344CB8AC3E}">
        <p14:creationId xmlns:p14="http://schemas.microsoft.com/office/powerpoint/2010/main" val="3422338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69F17-32AF-C8B4-7F5A-EA5315FFB275}"/>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0E74E6CC-2FA0-6DD8-6FEB-A1EDAFD8D1D3}"/>
              </a:ext>
            </a:extLst>
          </p:cNvPr>
          <p:cNvSpPr/>
          <p:nvPr/>
        </p:nvSpPr>
        <p:spPr>
          <a:xfrm>
            <a:off x="-1" y="337279"/>
            <a:ext cx="3740047" cy="1341619"/>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Arial" panose="020B0604020202020204" pitchFamily="34" charset="0"/>
                <a:cs typeface="Arial" panose="020B0604020202020204" pitchFamily="34" charset="0"/>
              </a:rPr>
              <a:t>References</a:t>
            </a:r>
            <a:endParaRPr lang="en-US" sz="4400" dirty="0"/>
          </a:p>
        </p:txBody>
      </p:sp>
      <p:sp>
        <p:nvSpPr>
          <p:cNvPr id="3" name="Hình chữ nhật 2">
            <a:extLst>
              <a:ext uri="{FF2B5EF4-FFF2-40B4-BE49-F238E27FC236}">
                <a16:creationId xmlns:a16="http://schemas.microsoft.com/office/drawing/2014/main" id="{E4CC6FAB-C2E3-ED7A-B37B-63D5E2D47133}"/>
              </a:ext>
            </a:extLst>
          </p:cNvPr>
          <p:cNvSpPr/>
          <p:nvPr/>
        </p:nvSpPr>
        <p:spPr>
          <a:xfrm>
            <a:off x="3740046" y="337279"/>
            <a:ext cx="8451954" cy="13416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4244AB8B-5655-E926-E0AE-87CAD17E0C6A}"/>
              </a:ext>
            </a:extLst>
          </p:cNvPr>
          <p:cNvSpPr txBox="1"/>
          <p:nvPr/>
        </p:nvSpPr>
        <p:spPr>
          <a:xfrm>
            <a:off x="217357" y="1678898"/>
            <a:ext cx="11579902" cy="5028556"/>
          </a:xfrm>
          <a:prstGeom prst="rect">
            <a:avLst/>
          </a:prstGeom>
          <a:noFill/>
        </p:spPr>
        <p:txBody>
          <a:bodyPr wrap="square" rtlCol="0">
            <a:spAutoFit/>
          </a:bodyPr>
          <a:lstStyle/>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Islam, M. 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Gajpal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Y.,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ElMekkawy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 Y. (2021). Hybrid particle swarm optimization algorithm for solving the clustered vehicle routing problem.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Applied Soft Computing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110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https://doi.org/10.1016/j.asoc.2021.107655</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Hannan, M. A., Akhtar, M., Begum, R. 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Basri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 Hussain, A.,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Scavino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 (2018). Capacitated vehicle-routing problem model for scheduled solid waste collection and route optimization using PSO algorithm.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Waste Management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71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https://doi.org/10.1016/j.wasman.2017.10.019</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Pan, B., Zhang, Z., &amp; Lim, A. (2021). A hybrid algorithm for time-dependent vehicle routing problem with time windows.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Computers and Operations Research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128</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https://doi.org/10.1016/j.cor.2020.105193</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Li, H., Wang, H., Chen, J., &amp; Bai, M. (2020). Two-echelon vehicle routing problem with time windows and mobile satellites.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Transportation Research Part B: Methodological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138</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https://doi.org/10.1016/j.trb.2020.05.010</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Sitek</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Wikarek</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J.,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Rutczyńska-Wdowiak</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K.,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Bocewicz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 &amp; Banaszak, Z. (2021). Optimization of capacitated vehicle routing problem with alternative delivery, pick-up and time windows: A modified hybrid approach.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Neurocomputing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423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https://doi.org/10.1016/j.neucom.2020.02.126</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003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5522E-E23B-A02A-6B19-77051FCA130C}"/>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2AFBBE2-01B1-9AC5-3082-B8C88AC1532E}"/>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Problem statement </a:t>
            </a:r>
          </a:p>
        </p:txBody>
      </p:sp>
      <p:sp>
        <p:nvSpPr>
          <p:cNvPr id="4" name="Tiêu đề 1">
            <a:extLst>
              <a:ext uri="{FF2B5EF4-FFF2-40B4-BE49-F238E27FC236}">
                <a16:creationId xmlns:a16="http://schemas.microsoft.com/office/drawing/2014/main" id="{B8BA7707-E9DE-CEDC-99C7-BBCB23E6AF01}"/>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FC158622-BA32-6095-4502-780EFC54BDD7}"/>
              </a:ext>
            </a:extLst>
          </p:cNvPr>
          <p:cNvSpPr/>
          <p:nvPr/>
        </p:nvSpPr>
        <p:spPr>
          <a:xfrm>
            <a:off x="112426" y="6119733"/>
            <a:ext cx="1671403" cy="62958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13948117-2EB6-BA05-DEFD-7092868E5453}"/>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4E1B2F25-535F-2D88-9410-6E00542E45E6}"/>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2A59E1E8-DD69-64CA-7D56-FC24ECEC3F8F}"/>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624A5C59-25AD-05E4-276E-B36E79C98A5B}"/>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880A2204-8D72-53C7-65DB-B56E672EC45E}"/>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CF9C66B3-CD49-416A-D1CA-56E87F02B193}"/>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sp>
        <p:nvSpPr>
          <p:cNvPr id="3" name="Hộp Văn bản 2">
            <a:extLst>
              <a:ext uri="{FF2B5EF4-FFF2-40B4-BE49-F238E27FC236}">
                <a16:creationId xmlns:a16="http://schemas.microsoft.com/office/drawing/2014/main" id="{07ADD79A-9C62-59C1-4168-BAF75DF87DA7}"/>
              </a:ext>
            </a:extLst>
          </p:cNvPr>
          <p:cNvSpPr txBox="1"/>
          <p:nvPr/>
        </p:nvSpPr>
        <p:spPr>
          <a:xfrm>
            <a:off x="273579" y="714120"/>
            <a:ext cx="5786203" cy="2473306"/>
          </a:xfrm>
          <a:prstGeom prst="rect">
            <a:avLst/>
          </a:prstGeom>
          <a:noFill/>
        </p:spPr>
        <p:txBody>
          <a:bodyPr wrap="square" rtlCol="0">
            <a:spAutoFit/>
          </a:bodyPr>
          <a:lstStyle/>
          <a:p>
            <a:pPr>
              <a:lnSpc>
                <a:spcPct val="150000"/>
              </a:lnSpc>
            </a:pPr>
            <a:r>
              <a:rPr lang="en-US" sz="1500" b="1" dirty="0">
                <a:latin typeface="Arial" panose="020B0604020202020204" pitchFamily="34" charset="0"/>
                <a:cs typeface="Arial" panose="020B0604020202020204" pitchFamily="34" charset="0"/>
              </a:rPr>
              <a:t>Problem related to delivery:</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Design</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Routing</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Consider resourced used</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Time window of customer</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Capacity boundary of vehicle </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Delay orders occurrence</a:t>
            </a:r>
          </a:p>
        </p:txBody>
      </p:sp>
      <p:pic>
        <p:nvPicPr>
          <p:cNvPr id="9" name="Hình ảnh 8">
            <a:extLst>
              <a:ext uri="{FF2B5EF4-FFF2-40B4-BE49-F238E27FC236}">
                <a16:creationId xmlns:a16="http://schemas.microsoft.com/office/drawing/2014/main" id="{90A4DB5D-BDE8-32FE-FF61-BEFCA8569BF2}"/>
              </a:ext>
            </a:extLst>
          </p:cNvPr>
          <p:cNvPicPr>
            <a:picLocks noChangeAspect="1"/>
          </p:cNvPicPr>
          <p:nvPr/>
        </p:nvPicPr>
        <p:blipFill>
          <a:blip r:embed="rId2"/>
          <a:stretch>
            <a:fillRect/>
          </a:stretch>
        </p:blipFill>
        <p:spPr>
          <a:xfrm>
            <a:off x="5192848" y="774719"/>
            <a:ext cx="4744379" cy="2315799"/>
          </a:xfrm>
          <a:prstGeom prst="rect">
            <a:avLst/>
          </a:prstGeom>
        </p:spPr>
      </p:pic>
      <p:pic>
        <p:nvPicPr>
          <p:cNvPr id="13" name="Hình ảnh 12">
            <a:extLst>
              <a:ext uri="{FF2B5EF4-FFF2-40B4-BE49-F238E27FC236}">
                <a16:creationId xmlns:a16="http://schemas.microsoft.com/office/drawing/2014/main" id="{AB378EA3-D529-F364-F36B-C68BCA3753F1}"/>
              </a:ext>
            </a:extLst>
          </p:cNvPr>
          <p:cNvPicPr>
            <a:picLocks noChangeAspect="1"/>
          </p:cNvPicPr>
          <p:nvPr/>
        </p:nvPicPr>
        <p:blipFill>
          <a:blip r:embed="rId3"/>
          <a:stretch>
            <a:fillRect/>
          </a:stretch>
        </p:blipFill>
        <p:spPr>
          <a:xfrm>
            <a:off x="4973975" y="3542071"/>
            <a:ext cx="7076237" cy="2182335"/>
          </a:xfrm>
          <a:prstGeom prst="rect">
            <a:avLst/>
          </a:prstGeom>
        </p:spPr>
      </p:pic>
      <p:sp>
        <p:nvSpPr>
          <p:cNvPr id="14" name="Hộp Văn bản 13">
            <a:extLst>
              <a:ext uri="{FF2B5EF4-FFF2-40B4-BE49-F238E27FC236}">
                <a16:creationId xmlns:a16="http://schemas.microsoft.com/office/drawing/2014/main" id="{D4C3BCC5-DFD7-BE04-FCE1-80E7869B76DA}"/>
              </a:ext>
            </a:extLst>
          </p:cNvPr>
          <p:cNvSpPr txBox="1"/>
          <p:nvPr/>
        </p:nvSpPr>
        <p:spPr>
          <a:xfrm>
            <a:off x="262014" y="3187426"/>
            <a:ext cx="4923658" cy="3512052"/>
          </a:xfrm>
          <a:prstGeom prst="rect">
            <a:avLst/>
          </a:prstGeom>
          <a:noFill/>
        </p:spPr>
        <p:txBody>
          <a:bodyPr wrap="square" rtlCol="0">
            <a:spAutoFit/>
          </a:bodyPr>
          <a:lstStyle/>
          <a:p>
            <a:pPr>
              <a:lnSpc>
                <a:spcPct val="150000"/>
              </a:lnSpc>
            </a:pPr>
            <a:r>
              <a:rPr lang="en-US" sz="1500" b="1" dirty="0">
                <a:latin typeface="Arial" panose="020B0604020202020204" pitchFamily="34" charset="0"/>
                <a:cs typeface="Arial" panose="020B0604020202020204" pitchFamily="34" charset="0"/>
              </a:rPr>
              <a:t>This study focuses on the routing decision:</a:t>
            </a:r>
          </a:p>
          <a:p>
            <a:pPr>
              <a:lnSpc>
                <a:spcPct val="150000"/>
              </a:lnSpc>
            </a:pPr>
            <a:r>
              <a:rPr lang="en-US" sz="1500" b="1" dirty="0">
                <a:latin typeface="Arial" panose="020B0604020202020204" pitchFamily="34" charset="0"/>
                <a:cs typeface="Arial" panose="020B0604020202020204" pitchFamily="34" charset="0"/>
              </a:rPr>
              <a:t>How to route to vehicles to:</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Serve all the customers in their time constraints</a:t>
            </a:r>
          </a:p>
          <a:p>
            <a:pPr marL="285750" indent="-285750">
              <a:lnSpc>
                <a:spcPct val="150000"/>
              </a:lnSpc>
              <a:buFont typeface="Arial" panose="020B0604020202020204" pitchFamily="34" charset="0"/>
              <a:buChar char="•"/>
            </a:pPr>
            <a:r>
              <a:rPr lang="en-US" sz="1500" dirty="0">
                <a:solidFill>
                  <a:srgbClr val="2E2E2E"/>
                </a:solidFill>
                <a:latin typeface="Arial" panose="020B0604020202020204" pitchFamily="34" charset="0"/>
                <a:cs typeface="Arial" panose="020B0604020202020204" pitchFamily="34" charset="0"/>
              </a:rPr>
              <a:t>N</a:t>
            </a:r>
            <a:r>
              <a:rPr lang="en-US" sz="1500" b="0" i="0" dirty="0">
                <a:solidFill>
                  <a:srgbClr val="2E2E2E"/>
                </a:solidFill>
                <a:effectLst/>
                <a:latin typeface="Arial" panose="020B0604020202020204" pitchFamily="34" charset="0"/>
                <a:cs typeface="Arial" panose="020B0604020202020204" pitchFamily="34" charset="0"/>
              </a:rPr>
              <a:t>ot violate boundary of vehicle weight </a:t>
            </a:r>
          </a:p>
          <a:p>
            <a:pPr marL="285750" indent="-285750">
              <a:lnSpc>
                <a:spcPct val="150000"/>
              </a:lnSpc>
              <a:buFont typeface="Arial" panose="020B0604020202020204" pitchFamily="34" charset="0"/>
              <a:buChar char="•"/>
            </a:pPr>
            <a:r>
              <a:rPr lang="en-US" sz="1500" dirty="0">
                <a:solidFill>
                  <a:srgbClr val="2E2E2E"/>
                </a:solidFill>
                <a:latin typeface="Arial" panose="020B0604020202020204" pitchFamily="34" charset="0"/>
                <a:cs typeface="Arial" panose="020B0604020202020204" pitchFamily="34" charset="0"/>
              </a:rPr>
              <a:t>M</a:t>
            </a:r>
            <a:r>
              <a:rPr lang="en-US" sz="1500" b="0" i="0" dirty="0">
                <a:solidFill>
                  <a:srgbClr val="2E2E2E"/>
                </a:solidFill>
                <a:effectLst/>
                <a:latin typeface="Arial" panose="020B0604020202020204" pitchFamily="34" charset="0"/>
                <a:cs typeface="Arial" panose="020B0604020202020204" pitchFamily="34" charset="0"/>
              </a:rPr>
              <a:t>inimizing total travel distance</a:t>
            </a:r>
            <a:r>
              <a:rPr lang="en-US" sz="1500"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Allow to delay the order for tomorrow</a:t>
            </a:r>
          </a:p>
          <a:p>
            <a:pPr marL="285750" indent="-285750">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Must deliver all the yesterday’s delay orders</a:t>
            </a:r>
            <a:br>
              <a:rPr lang="en-US" sz="1500" dirty="0">
                <a:latin typeface="Arial" panose="020B0604020202020204" pitchFamily="34" charset="0"/>
                <a:cs typeface="Arial" panose="020B0604020202020204" pitchFamily="34" charset="0"/>
              </a:rPr>
            </a:b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p>
            <a:pPr>
              <a:lnSpc>
                <a:spcPct val="150000"/>
              </a:lnSpc>
            </a:pP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67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D75AE-2405-0420-BF40-2026C6C6B39E}"/>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E923B603-BC43-5A1A-74F4-C767A94EA171}"/>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Vehicle routing problem with capacity and time window </a:t>
            </a:r>
          </a:p>
        </p:txBody>
      </p:sp>
      <p:sp>
        <p:nvSpPr>
          <p:cNvPr id="4" name="Tiêu đề 1">
            <a:extLst>
              <a:ext uri="{FF2B5EF4-FFF2-40B4-BE49-F238E27FC236}">
                <a16:creationId xmlns:a16="http://schemas.microsoft.com/office/drawing/2014/main" id="{FB173805-91F9-319F-091B-8613DD394421}"/>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7F963889-A9F4-5AA0-A24A-944B4428EA97}"/>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6628F0FF-DB8C-5463-EFC9-FF9733836D1A}"/>
              </a:ext>
            </a:extLst>
          </p:cNvPr>
          <p:cNvSpPr/>
          <p:nvPr/>
        </p:nvSpPr>
        <p:spPr>
          <a:xfrm>
            <a:off x="1816311" y="6119731"/>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1F0A17F7-12A9-0C65-FDBE-22162A6E8F95}"/>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D078D9C2-55B9-944D-CDF6-672FA315E59D}"/>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A6F1991E-9FA4-4B0F-EF7F-EF9A02BEFECD}"/>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DD6C3989-63D7-A220-59F0-0318F4513151}"/>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E6022D99-04D9-78C6-CCC8-171E6B2A04E8}"/>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6" name="Bảng 5">
            <a:extLst>
              <a:ext uri="{FF2B5EF4-FFF2-40B4-BE49-F238E27FC236}">
                <a16:creationId xmlns:a16="http://schemas.microsoft.com/office/drawing/2014/main" id="{1FFA0140-088D-A248-6D11-F7692F702FA4}"/>
              </a:ext>
            </a:extLst>
          </p:cNvPr>
          <p:cNvGraphicFramePr>
            <a:graphicFrameLocks noGrp="1"/>
          </p:cNvGraphicFramePr>
          <p:nvPr>
            <p:extLst>
              <p:ext uri="{D42A27DB-BD31-4B8C-83A1-F6EECF244321}">
                <p14:modId xmlns:p14="http://schemas.microsoft.com/office/powerpoint/2010/main" val="3504343971"/>
              </p:ext>
            </p:extLst>
          </p:nvPr>
        </p:nvGraphicFramePr>
        <p:xfrm>
          <a:off x="127107" y="741997"/>
          <a:ext cx="11937786" cy="5223088"/>
        </p:xfrm>
        <a:graphic>
          <a:graphicData uri="http://schemas.openxmlformats.org/drawingml/2006/table">
            <a:tbl>
              <a:tblPr firstRow="1" bandRow="1"/>
              <a:tblGrid>
                <a:gridCol w="1921114">
                  <a:extLst>
                    <a:ext uri="{9D8B030D-6E8A-4147-A177-3AD203B41FA5}">
                      <a16:colId xmlns:a16="http://schemas.microsoft.com/office/drawing/2014/main" val="847779925"/>
                    </a:ext>
                  </a:extLst>
                </a:gridCol>
                <a:gridCol w="7842572">
                  <a:extLst>
                    <a:ext uri="{9D8B030D-6E8A-4147-A177-3AD203B41FA5}">
                      <a16:colId xmlns:a16="http://schemas.microsoft.com/office/drawing/2014/main" val="3215939090"/>
                    </a:ext>
                  </a:extLst>
                </a:gridCol>
                <a:gridCol w="2174100">
                  <a:extLst>
                    <a:ext uri="{9D8B030D-6E8A-4147-A177-3AD203B41FA5}">
                      <a16:colId xmlns:a16="http://schemas.microsoft.com/office/drawing/2014/main" val="2371930819"/>
                    </a:ext>
                  </a:extLst>
                </a:gridCol>
              </a:tblGrid>
              <a:tr h="548678">
                <a:tc>
                  <a:txBody>
                    <a:bodyPr/>
                    <a:lstStyle/>
                    <a:p>
                      <a:pPr algn="just">
                        <a:lnSpc>
                          <a:spcPct val="150000"/>
                        </a:lnSpc>
                      </a:pPr>
                      <a:r>
                        <a:rPr lang="en-US" sz="1300" b="1" dirty="0">
                          <a:latin typeface="+mn-lt"/>
                        </a:rPr>
                        <a:t>Problem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50000"/>
                        </a:lnSpc>
                      </a:pPr>
                      <a:r>
                        <a:rPr lang="en-US" sz="1300" b="1" dirty="0">
                          <a:latin typeface="+mn-lt"/>
                        </a:rPr>
                        <a:t>Description</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50000"/>
                        </a:lnSpc>
                      </a:pPr>
                      <a:r>
                        <a:rPr lang="vi-VN" sz="1300" b="1" dirty="0" err="1">
                          <a:latin typeface="+mn-lt"/>
                        </a:rPr>
                        <a:t>Solution</a:t>
                      </a:r>
                      <a:r>
                        <a:rPr lang="vi-VN" sz="1300" b="1" dirty="0">
                          <a:latin typeface="+mn-lt"/>
                        </a:rPr>
                        <a:t>/</a:t>
                      </a:r>
                      <a:r>
                        <a:rPr lang="vi-VN" sz="1300" b="1" dirty="0" err="1">
                          <a:latin typeface="+mn-lt"/>
                        </a:rPr>
                        <a:t>Method</a:t>
                      </a:r>
                      <a:endParaRPr lang="en-US" sz="1300" b="1"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437909"/>
                  </a:ext>
                </a:extLst>
              </a:tr>
              <a:tr h="1466158">
                <a:tc>
                  <a:txBody>
                    <a:bodyPr/>
                    <a:lstStyle/>
                    <a:p>
                      <a:pPr algn="l">
                        <a:lnSpc>
                          <a:spcPct val="150000"/>
                        </a:lnSpc>
                      </a:pPr>
                      <a:r>
                        <a:rPr lang="en-US" sz="1300" b="0" i="0" u="none" strike="noStrike" cap="none" dirty="0">
                          <a:solidFill>
                            <a:srgbClr val="000000"/>
                          </a:solidFill>
                          <a:effectLst/>
                          <a:latin typeface="+mn-lt"/>
                          <a:ea typeface="Arial"/>
                          <a:cs typeface="Arial"/>
                          <a:sym typeface="Arial"/>
                        </a:rPr>
                        <a:t>Time-Dependent Vehicle Routing Problem with Time Windows</a:t>
                      </a:r>
                      <a:endParaRPr lang="en-US" sz="1300"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50000"/>
                        </a:lnSpc>
                      </a:pPr>
                      <a:r>
                        <a:rPr lang="en-US" sz="1300" dirty="0">
                          <a:latin typeface="+mn-lt"/>
                        </a:rPr>
                        <a:t>The problem is optimizing delivery routes in urban areas with varying travel times due to congestion, known as the Duration-Minimizing Time-Dependent Vehicle Routing Problem with Time Windows (DM-TDVRPTW). Departure times impact route duration significantly. The paper proposes an arc-based model and an efficient hybrid algorithm (ALNS-TS) that explores both feasible and infeasible solutions. ALNS-TS achieves optimal or improved solutions, even in larger-scale scenarios.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50000"/>
                        </a:lnSpc>
                      </a:pPr>
                      <a:r>
                        <a:rPr lang="en-US" sz="1300" b="0" i="0" u="none" strike="noStrike" cap="none" dirty="0">
                          <a:solidFill>
                            <a:srgbClr val="000000"/>
                          </a:solidFill>
                          <a:effectLst/>
                          <a:latin typeface="+mn-lt"/>
                          <a:ea typeface="Arial"/>
                          <a:cs typeface="Arial"/>
                          <a:sym typeface="Arial"/>
                        </a:rPr>
                        <a:t>Hybrid Algorithm</a:t>
                      </a:r>
                      <a:endParaRPr lang="vi-VN" sz="1300" b="0" i="0" u="none" strike="noStrike" cap="none" dirty="0">
                        <a:solidFill>
                          <a:srgbClr val="000000"/>
                        </a:solidFill>
                        <a:effectLst/>
                        <a:latin typeface="+mn-lt"/>
                        <a:ea typeface="Arial"/>
                        <a:cs typeface="Arial"/>
                        <a:sym typeface="Arial"/>
                      </a:endParaRPr>
                    </a:p>
                    <a:p>
                      <a:pPr algn="l">
                        <a:lnSpc>
                          <a:spcPct val="150000"/>
                        </a:lnSpc>
                      </a:pPr>
                      <a:r>
                        <a:rPr lang="vi-VN" sz="1300" b="0" i="0" u="none" strike="noStrike" cap="none" dirty="0">
                          <a:solidFill>
                            <a:srgbClr val="000000"/>
                          </a:solidFill>
                          <a:effectLst/>
                          <a:latin typeface="+mn-lt"/>
                          <a:cs typeface="Arial"/>
                          <a:sym typeface="Arial"/>
                        </a:rPr>
                        <a:t>(</a:t>
                      </a:r>
                      <a:r>
                        <a:rPr lang="en-US" sz="1300" b="0" i="0" u="none" strike="noStrike" cap="none" dirty="0">
                          <a:solidFill>
                            <a:srgbClr val="000000"/>
                          </a:solidFill>
                          <a:effectLst/>
                          <a:latin typeface="+mn-lt"/>
                          <a:cs typeface="Arial"/>
                          <a:sym typeface="Arial"/>
                        </a:rPr>
                        <a:t>Adaptive Large Neighborhood Search with Tabu Search (ALNS-</a:t>
                      </a:r>
                      <a:r>
                        <a:rPr lang="vi-VN" sz="1300" b="0" i="0" u="none" strike="noStrike" cap="none" dirty="0">
                          <a:solidFill>
                            <a:srgbClr val="000000"/>
                          </a:solidFill>
                          <a:effectLst/>
                          <a:latin typeface="+mn-lt"/>
                          <a:cs typeface="Arial"/>
                          <a:sym typeface="Arial"/>
                        </a:rPr>
                        <a:t>TS))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58919"/>
                  </a:ext>
                </a:extLst>
              </a:tr>
              <a:tr h="1466158">
                <a:tc>
                  <a:txBody>
                    <a:bodyPr/>
                    <a:lstStyle/>
                    <a:p>
                      <a:pPr algn="l" fontAlgn="base">
                        <a:lnSpc>
                          <a:spcPct val="150000"/>
                        </a:lnSpc>
                      </a:pPr>
                      <a:r>
                        <a:rPr lang="en-US" sz="1300" dirty="0">
                          <a:effectLst/>
                          <a:latin typeface="+mn-lt"/>
                        </a:rPr>
                        <a:t>Time-Dependent Vehicle Routing Problem with Time Windows on a Road Network</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50000"/>
                        </a:lnSpc>
                      </a:pPr>
                      <a:r>
                        <a:rPr lang="en-US" sz="1300" dirty="0">
                          <a:latin typeface="+mn-lt"/>
                        </a:rPr>
                        <a:t>The paper tackles the Time-Dependent Vehicle Routing Problem with Time Windows (TDVRPTW) in urban settings, dealing with varying travel times and paths for deliveries. It optimizes routes for time-constrained vehicles using a tabu search heuristic. The approach efficiently evaluates solution feasibility and cost, handling instances with up to 200 nodes and 580 arcs effectively, outperforming benchmarks.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50000"/>
                        </a:lnSpc>
                      </a:pPr>
                      <a:r>
                        <a:rPr lang="en-US" sz="1300" b="0" i="0" u="none" strike="noStrike" cap="none" dirty="0">
                          <a:solidFill>
                            <a:srgbClr val="000000"/>
                          </a:solidFill>
                          <a:effectLst/>
                          <a:latin typeface="+mn-lt"/>
                          <a:ea typeface="Arial"/>
                          <a:cs typeface="Arial"/>
                          <a:sym typeface="Arial"/>
                        </a:rPr>
                        <a:t>Tabu Search Algorithm</a:t>
                      </a:r>
                      <a:endParaRPr lang="en-US" sz="1300"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793539"/>
                  </a:ext>
                </a:extLst>
              </a:tr>
              <a:tr h="1661646">
                <a:tc>
                  <a:txBody>
                    <a:bodyPr/>
                    <a:lstStyle/>
                    <a:p>
                      <a:pPr algn="l">
                        <a:lnSpc>
                          <a:spcPct val="150000"/>
                        </a:lnSpc>
                      </a:pPr>
                      <a:r>
                        <a:rPr lang="en-US" sz="1300" b="0" i="0" u="none" strike="noStrike" cap="none" dirty="0">
                          <a:solidFill>
                            <a:srgbClr val="000000"/>
                          </a:solidFill>
                          <a:effectLst/>
                          <a:latin typeface="+mn-lt"/>
                          <a:ea typeface="Arial"/>
                          <a:cs typeface="Arial"/>
                          <a:sym typeface="Arial"/>
                        </a:rPr>
                        <a:t>Capacitated Vehicle Routing Problem with Alternative Delivery, Pick-Up, and Time Windows</a:t>
                      </a:r>
                      <a:endParaRPr lang="en-US" sz="1300"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lnSpc>
                          <a:spcPct val="150000"/>
                        </a:lnSpc>
                      </a:pPr>
                      <a:r>
                        <a:rPr lang="en-US" sz="1300" b="0" i="0" u="none" strike="noStrike" cap="none" dirty="0">
                          <a:solidFill>
                            <a:srgbClr val="000000"/>
                          </a:solidFill>
                          <a:effectLst/>
                          <a:latin typeface="+mn-lt"/>
                          <a:ea typeface="Arial"/>
                          <a:cs typeface="Arial"/>
                          <a:sym typeface="Arial"/>
                        </a:rPr>
                        <a:t>This problem arises from challenges in postal and courier delivery systems and combines elements from various classical Vehicle Routing Problem variants. The unique aspect of CVRP-ADPTW includes the integration of alternative delivery points and parcel lockers into the distribution network, along with consideration for logical constraints. The problem is formulated as Binary Integer Programming (BIP), making it a complex optimization challenge.</a:t>
                      </a:r>
                      <a:endParaRPr lang="en-US" sz="1300"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lnSpc>
                          <a:spcPct val="150000"/>
                        </a:lnSpc>
                      </a:pPr>
                      <a:r>
                        <a:rPr lang="en-US" sz="1300" b="0" i="0" u="none" strike="noStrike" cap="none" dirty="0">
                          <a:solidFill>
                            <a:srgbClr val="000000"/>
                          </a:solidFill>
                          <a:effectLst/>
                          <a:latin typeface="+mn-lt"/>
                          <a:ea typeface="Arial"/>
                          <a:cs typeface="Arial"/>
                          <a:sym typeface="Arial"/>
                        </a:rPr>
                        <a:t>Modified Hybrid Approach</a:t>
                      </a:r>
                      <a:endParaRPr lang="vi-VN" sz="1300" b="0" i="0" u="none" strike="noStrike" cap="none" dirty="0">
                        <a:solidFill>
                          <a:srgbClr val="000000"/>
                        </a:solidFill>
                        <a:effectLst/>
                        <a:latin typeface="+mn-lt"/>
                        <a:ea typeface="Arial"/>
                        <a:cs typeface="Arial"/>
                        <a:sym typeface="Arial"/>
                      </a:endParaRPr>
                    </a:p>
                    <a:p>
                      <a:pPr algn="l">
                        <a:lnSpc>
                          <a:spcPct val="150000"/>
                        </a:lnSpc>
                      </a:pPr>
                      <a:r>
                        <a:rPr lang="vi-VN" sz="1300" b="0" i="0" u="none" strike="noStrike" cap="none" dirty="0">
                          <a:solidFill>
                            <a:srgbClr val="000000"/>
                          </a:solidFill>
                          <a:effectLst/>
                          <a:latin typeface="+mn-lt"/>
                          <a:cs typeface="Arial"/>
                          <a:sym typeface="Arial"/>
                        </a:rPr>
                        <a:t>(</a:t>
                      </a:r>
                      <a:r>
                        <a:rPr lang="en-US" sz="1300" b="0" i="0" u="none" strike="noStrike" cap="none" dirty="0">
                          <a:solidFill>
                            <a:srgbClr val="000000"/>
                          </a:solidFill>
                          <a:effectLst/>
                          <a:latin typeface="+mn-lt"/>
                          <a:ea typeface="Arial"/>
                          <a:cs typeface="Arial"/>
                          <a:sym typeface="Arial"/>
                        </a:rPr>
                        <a:t>Constraint Programming (CP), Genetic Algorithm (GA), and Mathematical P</a:t>
                      </a:r>
                      <a:r>
                        <a:rPr lang="vi-VN" sz="1300" b="0" i="0" u="none" strike="noStrike" cap="none" dirty="0" err="1">
                          <a:solidFill>
                            <a:srgbClr val="000000"/>
                          </a:solidFill>
                          <a:effectLst/>
                          <a:latin typeface="+mn-lt"/>
                          <a:ea typeface="Arial"/>
                          <a:cs typeface="Arial"/>
                          <a:sym typeface="Arial"/>
                        </a:rPr>
                        <a:t>rogramming</a:t>
                      </a:r>
                      <a:r>
                        <a:rPr lang="vi-VN" sz="1300" b="0" i="0" u="none" strike="noStrike" cap="none" dirty="0">
                          <a:solidFill>
                            <a:srgbClr val="000000"/>
                          </a:solidFill>
                          <a:effectLst/>
                          <a:latin typeface="+mn-lt"/>
                          <a:ea typeface="Arial"/>
                          <a:cs typeface="Arial"/>
                          <a:sym typeface="Arial"/>
                        </a:rPr>
                        <a:t>)</a:t>
                      </a:r>
                      <a:endParaRPr lang="en-US" sz="1300" dirty="0">
                        <a:latin typeface="+mn-lt"/>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3781"/>
                  </a:ext>
                </a:extLst>
              </a:tr>
            </a:tbl>
          </a:graphicData>
        </a:graphic>
      </p:graphicFrame>
    </p:spTree>
    <p:extLst>
      <p:ext uri="{BB962C8B-B14F-4D97-AF65-F5344CB8AC3E}">
        <p14:creationId xmlns:p14="http://schemas.microsoft.com/office/powerpoint/2010/main" val="370990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CE46D-A96E-B852-C347-4186E67289B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799B111-0352-5EFC-CE4D-EE241EB3FF22}"/>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Method selection</a:t>
            </a:r>
          </a:p>
        </p:txBody>
      </p:sp>
      <p:sp>
        <p:nvSpPr>
          <p:cNvPr id="4" name="Tiêu đề 1">
            <a:extLst>
              <a:ext uri="{FF2B5EF4-FFF2-40B4-BE49-F238E27FC236}">
                <a16:creationId xmlns:a16="http://schemas.microsoft.com/office/drawing/2014/main" id="{83BD3287-CA73-941C-593F-51C453D044C1}"/>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560C824D-BA88-7E9A-41AE-5F19117DDF0C}"/>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13A798E8-9B4C-59BD-7523-FF90397C7B69}"/>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5FB75B4F-1815-47ED-C602-7DA97502FCC5}"/>
              </a:ext>
            </a:extLst>
          </p:cNvPr>
          <p:cNvSpPr/>
          <p:nvPr/>
        </p:nvSpPr>
        <p:spPr>
          <a:xfrm>
            <a:off x="3521445" y="6119731"/>
            <a:ext cx="1671403" cy="62958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B0050ABD-47B7-FE4B-2C0A-EB2A369BA968}"/>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1F302036-9020-BB0D-2D51-1F733AC87807}"/>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731BB761-1307-DA17-8ABE-69F0749BD89C}"/>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003741D9-B212-B188-E4EC-330584BFDB29}"/>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aphicFrame>
        <p:nvGraphicFramePr>
          <p:cNvPr id="3" name="Bảng 2">
            <a:extLst>
              <a:ext uri="{FF2B5EF4-FFF2-40B4-BE49-F238E27FC236}">
                <a16:creationId xmlns:a16="http://schemas.microsoft.com/office/drawing/2014/main" id="{1E5AE49E-92B1-36E2-8935-E379B2609642}"/>
              </a:ext>
            </a:extLst>
          </p:cNvPr>
          <p:cNvGraphicFramePr>
            <a:graphicFrameLocks noGrp="1"/>
          </p:cNvGraphicFramePr>
          <p:nvPr>
            <p:extLst>
              <p:ext uri="{D42A27DB-BD31-4B8C-83A1-F6EECF244321}">
                <p14:modId xmlns:p14="http://schemas.microsoft.com/office/powerpoint/2010/main" val="3552584683"/>
              </p:ext>
            </p:extLst>
          </p:nvPr>
        </p:nvGraphicFramePr>
        <p:xfrm>
          <a:off x="112426" y="774720"/>
          <a:ext cx="8184630" cy="5178660"/>
        </p:xfrm>
        <a:graphic>
          <a:graphicData uri="http://schemas.openxmlformats.org/drawingml/2006/table">
            <a:tbl>
              <a:tblPr firstRow="1" firstCol="1" bandRow="1">
                <a:tableStyleId>{5C22544A-7EE6-4342-B048-85BDC9FD1C3A}</a:tableStyleId>
              </a:tblPr>
              <a:tblGrid>
                <a:gridCol w="895838">
                  <a:extLst>
                    <a:ext uri="{9D8B030D-6E8A-4147-A177-3AD203B41FA5}">
                      <a16:colId xmlns:a16="http://schemas.microsoft.com/office/drawing/2014/main" val="4242193108"/>
                    </a:ext>
                  </a:extLst>
                </a:gridCol>
                <a:gridCol w="3625150">
                  <a:extLst>
                    <a:ext uri="{9D8B030D-6E8A-4147-A177-3AD203B41FA5}">
                      <a16:colId xmlns:a16="http://schemas.microsoft.com/office/drawing/2014/main" val="3625225528"/>
                    </a:ext>
                  </a:extLst>
                </a:gridCol>
                <a:gridCol w="3663642">
                  <a:extLst>
                    <a:ext uri="{9D8B030D-6E8A-4147-A177-3AD203B41FA5}">
                      <a16:colId xmlns:a16="http://schemas.microsoft.com/office/drawing/2014/main" val="1067897413"/>
                    </a:ext>
                  </a:extLst>
                </a:gridCol>
              </a:tblGrid>
              <a:tr h="256010">
                <a:tc>
                  <a:txBody>
                    <a:bodyPr/>
                    <a:lstStyle/>
                    <a:p>
                      <a:pPr>
                        <a:lnSpc>
                          <a:spcPct val="115000"/>
                        </a:lnSpc>
                      </a:pPr>
                      <a:endParaRPr lang="en-US" sz="1000" dirty="0">
                        <a:solidFill>
                          <a:sysClr val="windowText" lastClr="000000"/>
                        </a:solidFill>
                        <a:effectLst/>
                        <a:latin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000">
                          <a:solidFill>
                            <a:sysClr val="windowText" lastClr="000000"/>
                          </a:solidFill>
                          <a:effectLst/>
                          <a:latin typeface="Arial" panose="020B0604020202020204" pitchFamily="34" charset="0"/>
                          <a:cs typeface="Arial" panose="020B0604020202020204" pitchFamily="34" charset="0"/>
                        </a:rPr>
                        <a:t>Advantages</a:t>
                      </a:r>
                      <a:endParaRPr lang="en-US" sz="10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600"/>
                        </a:spcBef>
                        <a:spcAft>
                          <a:spcPts val="600"/>
                        </a:spcAft>
                      </a:pPr>
                      <a:r>
                        <a:rPr lang="en-US" sz="1000" dirty="0">
                          <a:solidFill>
                            <a:sysClr val="windowText" lastClr="000000"/>
                          </a:solidFill>
                          <a:effectLst/>
                          <a:latin typeface="Arial" panose="020B0604020202020204" pitchFamily="34" charset="0"/>
                          <a:cs typeface="Arial" panose="020B0604020202020204" pitchFamily="34" charset="0"/>
                        </a:rPr>
                        <a:t>Disadvantages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337604"/>
                  </a:ext>
                </a:extLst>
              </a:tr>
              <a:tr h="1170124">
                <a:tc>
                  <a:txBody>
                    <a:bodyPr/>
                    <a:lstStyle/>
                    <a:p>
                      <a:pPr marL="0" marR="0" algn="ctr">
                        <a:lnSpc>
                          <a:spcPct val="150000"/>
                        </a:lnSpc>
                        <a:spcBef>
                          <a:spcPts val="600"/>
                        </a:spcBef>
                        <a:spcAft>
                          <a:spcPts val="600"/>
                        </a:spcAft>
                      </a:pPr>
                      <a:r>
                        <a:rPr lang="en-US" sz="1000" dirty="0">
                          <a:solidFill>
                            <a:sysClr val="windowText" lastClr="000000"/>
                          </a:solidFill>
                          <a:effectLst/>
                          <a:latin typeface="Arial" panose="020B0604020202020204" pitchFamily="34" charset="0"/>
                          <a:cs typeface="Arial" panose="020B0604020202020204" pitchFamily="34" charset="0"/>
                        </a:rPr>
                        <a:t>Tabu Search</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Efficiently explores complex solution spaces.</a:t>
                      </a:r>
                    </a:p>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Allows escaping local optimal using memory structures.</a:t>
                      </a:r>
                    </a:p>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Adaptable and tailored to specific problem constraints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Require fine – tuning of parameters.</a:t>
                      </a:r>
                    </a:p>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These might be suboptimal solutions in certain cases.</a:t>
                      </a:r>
                    </a:p>
                    <a:p>
                      <a:pPr marL="171450" marR="0" lvl="0" indent="-171450">
                        <a:lnSpc>
                          <a:spcPct val="150000"/>
                        </a:lnSpc>
                        <a:spcBef>
                          <a:spcPts val="600"/>
                        </a:spcBef>
                        <a:spcAft>
                          <a:spcPts val="600"/>
                        </a:spcAft>
                        <a:buFont typeface="Arial" panose="020B0604020202020204" pitchFamily="34" charset="0"/>
                        <a:buChar char="•"/>
                      </a:pPr>
                      <a:r>
                        <a:rPr lang="en-US" sz="1000" dirty="0">
                          <a:solidFill>
                            <a:sysClr val="windowText" lastClr="000000"/>
                          </a:solidFill>
                          <a:effectLst/>
                          <a:latin typeface="Arial" panose="020B0604020202020204" pitchFamily="34" charset="0"/>
                          <a:cs typeface="Arial" panose="020B0604020202020204" pitchFamily="34" charset="0"/>
                        </a:rPr>
                        <a:t>Sensitivity to parameter settings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369781"/>
                  </a:ext>
                </a:extLst>
              </a:tr>
              <a:tr h="1057518">
                <a:tc>
                  <a:txBody>
                    <a:bodyPr/>
                    <a:lstStyle/>
                    <a:p>
                      <a:pPr marL="0" marR="0" algn="ctr">
                        <a:lnSpc>
                          <a:spcPct val="150000"/>
                        </a:lnSpc>
                        <a:spcBef>
                          <a:spcPts val="600"/>
                        </a:spcBef>
                        <a:spcAft>
                          <a:spcPts val="600"/>
                        </a:spcAft>
                      </a:pPr>
                      <a:r>
                        <a:rPr lang="en-US" sz="1000">
                          <a:solidFill>
                            <a:sysClr val="windowText" lastClr="000000"/>
                          </a:solidFill>
                          <a:effectLst/>
                          <a:latin typeface="Arial" panose="020B0604020202020204" pitchFamily="34" charset="0"/>
                          <a:cs typeface="Arial" panose="020B0604020202020204" pitchFamily="34" charset="0"/>
                        </a:rPr>
                        <a:t>Genetic Algorithm (GA)</a:t>
                      </a:r>
                      <a:endParaRPr lang="en-US" sz="10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Handles large solution spaces effectively.</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Provides global optimization through population diversity.</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Suitable for VRP variations with diverse constraints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Slow convergence due to genetic operations.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Initial population setup is crucial for finding optimal solutions.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519795"/>
                  </a:ext>
                </a:extLst>
              </a:tr>
              <a:tr h="1170124">
                <a:tc>
                  <a:txBody>
                    <a:bodyPr/>
                    <a:lstStyle/>
                    <a:p>
                      <a:pPr marL="0" marR="0" algn="ctr">
                        <a:lnSpc>
                          <a:spcPct val="150000"/>
                        </a:lnSpc>
                        <a:spcBef>
                          <a:spcPts val="600"/>
                        </a:spcBef>
                        <a:spcAft>
                          <a:spcPts val="600"/>
                        </a:spcAft>
                      </a:pPr>
                      <a:r>
                        <a:rPr lang="en-US" sz="1000">
                          <a:solidFill>
                            <a:sysClr val="windowText" lastClr="000000"/>
                          </a:solidFill>
                          <a:effectLst/>
                          <a:latin typeface="Arial" panose="020B0604020202020204" pitchFamily="34" charset="0"/>
                          <a:cs typeface="Arial" panose="020B0604020202020204" pitchFamily="34" charset="0"/>
                        </a:rPr>
                        <a:t>Particle Swarm Optimization (PSO)</a:t>
                      </a:r>
                      <a:endParaRPr lang="en-US" sz="10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Fast convergence, especially in large solution spaces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Simplicity in implementation and fewer parameters to tune.</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Suitable for dynamic VRP scenarios </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Prone to premature convergence.</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Sensitive to parameter settings.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Limited ability to escape local optimal.</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6725479"/>
                  </a:ext>
                </a:extLst>
              </a:tr>
              <a:tr h="1524884">
                <a:tc>
                  <a:txBody>
                    <a:bodyPr/>
                    <a:lstStyle/>
                    <a:p>
                      <a:pPr marL="0" marR="0" algn="ctr">
                        <a:lnSpc>
                          <a:spcPct val="150000"/>
                        </a:lnSpc>
                        <a:spcBef>
                          <a:spcPts val="600"/>
                        </a:spcBef>
                        <a:spcAft>
                          <a:spcPts val="600"/>
                        </a:spcAft>
                      </a:pPr>
                      <a:r>
                        <a:rPr lang="en-US" sz="1000">
                          <a:solidFill>
                            <a:sysClr val="windowText" lastClr="000000"/>
                          </a:solidFill>
                          <a:effectLst/>
                          <a:latin typeface="Arial" panose="020B0604020202020204" pitchFamily="34" charset="0"/>
                          <a:cs typeface="Arial" panose="020B0604020202020204" pitchFamily="34" charset="0"/>
                        </a:rPr>
                        <a:t>Simulated Annealing (SA)</a:t>
                      </a:r>
                      <a:endParaRPr lang="en-US" sz="100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Robust in escaping local optimal, allowing exploration of diverse solutions.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Can handle VRP variants with complex constraints.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Provides global optimization under proper cooling schedules.</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Requires careful adjustment of the cooling schedule.</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Slow convergence, especially in large solution spaces.</a:t>
                      </a:r>
                    </a:p>
                    <a:p>
                      <a:pPr marL="171450" marR="0" lvl="0" indent="-171450" fontAlgn="base">
                        <a:lnSpc>
                          <a:spcPct val="150000"/>
                        </a:lnSpc>
                        <a:spcBef>
                          <a:spcPts val="600"/>
                        </a:spcBef>
                        <a:spcAft>
                          <a:spcPts val="600"/>
                        </a:spcAft>
                        <a:buSzPts val="1000"/>
                        <a:buFont typeface="Arial" panose="020B0604020202020204" pitchFamily="34" charset="0"/>
                        <a:buChar char="•"/>
                        <a:tabLst>
                          <a:tab pos="457200" algn="l"/>
                        </a:tabLst>
                      </a:pPr>
                      <a:r>
                        <a:rPr lang="en-US" sz="1000" dirty="0">
                          <a:solidFill>
                            <a:sysClr val="windowText" lastClr="000000"/>
                          </a:solidFill>
                          <a:effectLst/>
                          <a:latin typeface="Arial" panose="020B0604020202020204" pitchFamily="34" charset="0"/>
                          <a:cs typeface="Arial" panose="020B0604020202020204" pitchFamily="34" charset="0"/>
                        </a:rPr>
                        <a:t>Might get stuck in local minimal.</a:t>
                      </a:r>
                      <a:endParaRPr lang="en-US" sz="1000" dirty="0">
                        <a:solidFill>
                          <a:sysClr val="windowText" lastClr="000000"/>
                        </a:solidFill>
                        <a:effectLst/>
                        <a:latin typeface="Arial" panose="020B0604020202020204" pitchFamily="34" charset="0"/>
                        <a:ea typeface="Arial" panose="020B0604020202020204" pitchFamily="34" charset="0"/>
                        <a:cs typeface="Arial" panose="020B0604020202020204" pitchFamily="34" charset="0"/>
                      </a:endParaRPr>
                    </a:p>
                  </a:txBody>
                  <a:tcPr marL="22014" marR="22014" marT="22014" marB="220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4075586"/>
                  </a:ext>
                </a:extLst>
              </a:tr>
            </a:tbl>
          </a:graphicData>
        </a:graphic>
      </p:graphicFrame>
      <p:sp>
        <p:nvSpPr>
          <p:cNvPr id="6" name="Hộp Văn bản 5">
            <a:extLst>
              <a:ext uri="{FF2B5EF4-FFF2-40B4-BE49-F238E27FC236}">
                <a16:creationId xmlns:a16="http://schemas.microsoft.com/office/drawing/2014/main" id="{A81C78F6-5EBB-6871-D1AA-920B00DBF9B7}"/>
              </a:ext>
            </a:extLst>
          </p:cNvPr>
          <p:cNvSpPr txBox="1"/>
          <p:nvPr/>
        </p:nvSpPr>
        <p:spPr>
          <a:xfrm>
            <a:off x="8465684" y="2290013"/>
            <a:ext cx="3692577" cy="2127057"/>
          </a:xfrm>
          <a:prstGeom prst="rect">
            <a:avLst/>
          </a:prstGeom>
          <a:noFill/>
        </p:spPr>
        <p:txBody>
          <a:bodyPr wrap="square" rtlCol="0">
            <a:spAutoFit/>
          </a:bodyPr>
          <a:lstStyle/>
          <a:p>
            <a:pPr algn="just">
              <a:lnSpc>
                <a:spcPct val="150000"/>
              </a:lnSpc>
            </a:pPr>
            <a:r>
              <a:rPr lang="en-US" sz="1500" b="1" i="0" dirty="0">
                <a:effectLst/>
                <a:latin typeface="Arial" panose="020B0604020202020204" pitchFamily="34" charset="0"/>
                <a:cs typeface="Arial" panose="020B0604020202020204" pitchFamily="34" charset="0"/>
              </a:rPr>
              <a:t>=&gt;</a:t>
            </a:r>
            <a:r>
              <a:rPr lang="en-US" sz="1500" b="0" i="0" dirty="0">
                <a:effectLst/>
                <a:latin typeface="Arial" panose="020B0604020202020204" pitchFamily="34" charset="0"/>
                <a:cs typeface="Arial" panose="020B0604020202020204" pitchFamily="34" charset="0"/>
              </a:rPr>
              <a:t> Based on this analysis, we have chosen to </a:t>
            </a:r>
            <a:r>
              <a:rPr lang="en-US" sz="1500" b="1" i="0" dirty="0">
                <a:solidFill>
                  <a:srgbClr val="FF0000"/>
                </a:solidFill>
                <a:effectLst/>
                <a:latin typeface="Arial" panose="020B0604020202020204" pitchFamily="34" charset="0"/>
                <a:cs typeface="Arial" panose="020B0604020202020204" pitchFamily="34" charset="0"/>
              </a:rPr>
              <a:t>combine genetic algorithms with tabu search </a:t>
            </a:r>
            <a:r>
              <a:rPr lang="en-US" sz="1500" b="0" i="0" dirty="0">
                <a:effectLst/>
                <a:latin typeface="Arial" panose="020B0604020202020204" pitchFamily="34" charset="0"/>
                <a:cs typeface="Arial" panose="020B0604020202020204" pitchFamily="34" charset="0"/>
              </a:rPr>
              <a:t>to form a metaheuristic approach. This integrated strategy leverages the strengths of each method to mitigate their respective limitations.</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103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1E0BE-1881-DE2E-2F48-8CF7BC44DBD8}"/>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79B6167A-8E3D-CEB1-3FFE-A84B8CDFC219}"/>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Procedure</a:t>
            </a:r>
          </a:p>
        </p:txBody>
      </p:sp>
      <p:sp>
        <p:nvSpPr>
          <p:cNvPr id="4" name="Tiêu đề 1">
            <a:extLst>
              <a:ext uri="{FF2B5EF4-FFF2-40B4-BE49-F238E27FC236}">
                <a16:creationId xmlns:a16="http://schemas.microsoft.com/office/drawing/2014/main" id="{C9511308-000F-185E-8F82-267FFEBD940C}"/>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B4E6EE01-DA51-FE72-DFFF-2A1E1355CC65}"/>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D7587308-BD22-6726-2A11-61C54A57775D}"/>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FFAA4745-915B-449C-0D47-E52177D1219D}"/>
              </a:ext>
            </a:extLst>
          </p:cNvPr>
          <p:cNvSpPr/>
          <p:nvPr/>
        </p:nvSpPr>
        <p:spPr>
          <a:xfrm>
            <a:off x="3521445" y="6119731"/>
            <a:ext cx="1671403" cy="62958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E488990F-4E50-C8E8-8566-9CEBF18602FC}"/>
              </a:ext>
            </a:extLst>
          </p:cNvPr>
          <p:cNvSpPr/>
          <p:nvPr/>
        </p:nvSpPr>
        <p:spPr>
          <a:xfrm>
            <a:off x="5224081" y="6119730"/>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22BB8984-BAE0-E1F1-4D40-AE03A0A71A7B}"/>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13DD2571-9404-DDA9-97D2-81B6374C8845}"/>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6B7FC211-3D6E-42E8-25D2-8D37A05D4CE8}"/>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grpSp>
        <p:nvGrpSpPr>
          <p:cNvPr id="26" name="Nhóm 25">
            <a:extLst>
              <a:ext uri="{FF2B5EF4-FFF2-40B4-BE49-F238E27FC236}">
                <a16:creationId xmlns:a16="http://schemas.microsoft.com/office/drawing/2014/main" id="{94C6A9E1-3122-E497-8233-D8756655FA0F}"/>
              </a:ext>
            </a:extLst>
          </p:cNvPr>
          <p:cNvGrpSpPr/>
          <p:nvPr/>
        </p:nvGrpSpPr>
        <p:grpSpPr>
          <a:xfrm>
            <a:off x="448503" y="906903"/>
            <a:ext cx="3191694" cy="3597856"/>
            <a:chOff x="470988" y="1573965"/>
            <a:chExt cx="3191694" cy="3597856"/>
          </a:xfrm>
        </p:grpSpPr>
        <p:grpSp>
          <p:nvGrpSpPr>
            <p:cNvPr id="12" name="Nhóm 11">
              <a:extLst>
                <a:ext uri="{FF2B5EF4-FFF2-40B4-BE49-F238E27FC236}">
                  <a16:creationId xmlns:a16="http://schemas.microsoft.com/office/drawing/2014/main" id="{7CFA06C1-C20F-C3B2-9DE2-EF4817F5D51C}"/>
                </a:ext>
              </a:extLst>
            </p:cNvPr>
            <p:cNvGrpSpPr/>
            <p:nvPr/>
          </p:nvGrpSpPr>
          <p:grpSpPr>
            <a:xfrm>
              <a:off x="470988" y="1573965"/>
              <a:ext cx="3191656" cy="3342809"/>
              <a:chOff x="436001" y="1573965"/>
              <a:chExt cx="3191656" cy="3342809"/>
            </a:xfrm>
          </p:grpSpPr>
          <p:sp>
            <p:nvSpPr>
              <p:cNvPr id="9" name="Hình chữ nhật: Góc Tròn 8">
                <a:extLst>
                  <a:ext uri="{FF2B5EF4-FFF2-40B4-BE49-F238E27FC236}">
                    <a16:creationId xmlns:a16="http://schemas.microsoft.com/office/drawing/2014/main" id="{5941E424-C1BD-F225-BA81-8C6F5A9E67B0}"/>
                  </a:ext>
                </a:extLst>
              </p:cNvPr>
              <p:cNvSpPr/>
              <p:nvPr/>
            </p:nvSpPr>
            <p:spPr>
              <a:xfrm>
                <a:off x="436001" y="2064892"/>
                <a:ext cx="3191656" cy="2851882"/>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ình chữ nhật: Góc Tròn 5">
                <a:extLst>
                  <a:ext uri="{FF2B5EF4-FFF2-40B4-BE49-F238E27FC236}">
                    <a16:creationId xmlns:a16="http://schemas.microsoft.com/office/drawing/2014/main" id="{88D1AC87-0628-E223-E29F-18CCA8B20A03}"/>
                  </a:ext>
                </a:extLst>
              </p:cNvPr>
              <p:cNvSpPr/>
              <p:nvPr/>
            </p:nvSpPr>
            <p:spPr>
              <a:xfrm>
                <a:off x="436001" y="1573965"/>
                <a:ext cx="2250356" cy="67303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latin typeface="Arial" panose="020B0604020202020204" pitchFamily="34" charset="0"/>
                    <a:cs typeface="Arial" panose="020B0604020202020204" pitchFamily="34" charset="0"/>
                  </a:rPr>
                  <a:t>Phase 01</a:t>
                </a:r>
              </a:p>
            </p:txBody>
          </p:sp>
        </p:grpSp>
        <p:sp>
          <p:nvSpPr>
            <p:cNvPr id="16" name="Hộp Văn bản 15">
              <a:extLst>
                <a:ext uri="{FF2B5EF4-FFF2-40B4-BE49-F238E27FC236}">
                  <a16:creationId xmlns:a16="http://schemas.microsoft.com/office/drawing/2014/main" id="{4E78F7A2-0BF9-E64C-22C9-671489CB12C9}"/>
                </a:ext>
              </a:extLst>
            </p:cNvPr>
            <p:cNvSpPr txBox="1"/>
            <p:nvPr/>
          </p:nvSpPr>
          <p:spPr>
            <a:xfrm>
              <a:off x="617743" y="2260877"/>
              <a:ext cx="1956846" cy="477054"/>
            </a:xfrm>
            <a:prstGeom prst="rect">
              <a:avLst/>
            </a:prstGeom>
            <a:noFill/>
          </p:spPr>
          <p:txBody>
            <a:bodyPr wrap="square" rtlCol="0">
              <a:spAutoFit/>
            </a:bodyPr>
            <a:lstStyle/>
            <a:p>
              <a:r>
                <a:rPr lang="en-US" sz="2500" b="1" dirty="0">
                  <a:solidFill>
                    <a:schemeClr val="accent5">
                      <a:lumMod val="75000"/>
                    </a:schemeClr>
                  </a:solidFill>
                  <a:latin typeface="Arial" panose="020B0604020202020204" pitchFamily="34" charset="0"/>
                  <a:cs typeface="Arial" panose="020B0604020202020204" pitchFamily="34" charset="0"/>
                </a:rPr>
                <a:t>MILP Model</a:t>
              </a:r>
            </a:p>
          </p:txBody>
        </p:sp>
        <p:sp>
          <p:nvSpPr>
            <p:cNvPr id="19" name="Hộp Văn bản 18">
              <a:extLst>
                <a:ext uri="{FF2B5EF4-FFF2-40B4-BE49-F238E27FC236}">
                  <a16:creationId xmlns:a16="http://schemas.microsoft.com/office/drawing/2014/main" id="{F260447D-FB3B-93E3-BD0E-65EB6A3037FC}"/>
                </a:ext>
              </a:extLst>
            </p:cNvPr>
            <p:cNvSpPr txBox="1"/>
            <p:nvPr/>
          </p:nvSpPr>
          <p:spPr>
            <a:xfrm>
              <a:off x="617781" y="2629458"/>
              <a:ext cx="3044901" cy="2542363"/>
            </a:xfrm>
            <a:prstGeom prst="rect">
              <a:avLst/>
            </a:prstGeom>
            <a:noFill/>
          </p:spPr>
          <p:txBody>
            <a:bodyPr wrap="square" rtlCol="0">
              <a:spAutoFit/>
            </a:bodyPr>
            <a:lstStyle/>
            <a:p>
              <a:pPr>
                <a:lnSpc>
                  <a:spcPct val="150000"/>
                </a:lnSpc>
              </a:pPr>
              <a:r>
                <a:rPr lang="en-US" b="1" dirty="0"/>
                <a:t>→</a:t>
              </a:r>
              <a:r>
                <a:rPr lang="en-US" dirty="0"/>
                <a:t> Validate logic of problem</a:t>
              </a:r>
            </a:p>
            <a:p>
              <a:pPr>
                <a:lnSpc>
                  <a:spcPct val="150000"/>
                </a:lnSpc>
              </a:pPr>
              <a:r>
                <a:rPr lang="en-US" b="1" dirty="0"/>
                <a:t>→</a:t>
              </a:r>
              <a:r>
                <a:rPr lang="en-US" dirty="0"/>
                <a:t> Solve small size problems</a:t>
              </a:r>
            </a:p>
            <a:p>
              <a:pPr>
                <a:lnSpc>
                  <a:spcPct val="150000"/>
                </a:lnSpc>
              </a:pPr>
              <a:r>
                <a:rPr lang="en-US" b="1" dirty="0"/>
                <a:t>→</a:t>
              </a:r>
              <a:r>
                <a:rPr lang="en-US" dirty="0"/>
                <a:t> Serve as a benchmark to compare performance of other solution approaches</a:t>
              </a:r>
            </a:p>
            <a:p>
              <a:pPr>
                <a:lnSpc>
                  <a:spcPct val="150000"/>
                </a:lnSpc>
              </a:pPr>
              <a:endParaRPr lang="en-US" dirty="0"/>
            </a:p>
          </p:txBody>
        </p:sp>
      </p:grpSp>
      <p:grpSp>
        <p:nvGrpSpPr>
          <p:cNvPr id="25" name="Nhóm 24">
            <a:extLst>
              <a:ext uri="{FF2B5EF4-FFF2-40B4-BE49-F238E27FC236}">
                <a16:creationId xmlns:a16="http://schemas.microsoft.com/office/drawing/2014/main" id="{8CBE9B6C-B49E-5260-9A86-D9E3E97B7214}"/>
              </a:ext>
            </a:extLst>
          </p:cNvPr>
          <p:cNvGrpSpPr/>
          <p:nvPr/>
        </p:nvGrpSpPr>
        <p:grpSpPr>
          <a:xfrm>
            <a:off x="4472058" y="906905"/>
            <a:ext cx="3191657" cy="3342807"/>
            <a:chOff x="4463953" y="1573967"/>
            <a:chExt cx="3191657" cy="3342807"/>
          </a:xfrm>
        </p:grpSpPr>
        <p:grpSp>
          <p:nvGrpSpPr>
            <p:cNvPr id="13" name="Nhóm 12">
              <a:extLst>
                <a:ext uri="{FF2B5EF4-FFF2-40B4-BE49-F238E27FC236}">
                  <a16:creationId xmlns:a16="http://schemas.microsoft.com/office/drawing/2014/main" id="{073AC072-A2AF-C933-BAF4-7C88FCC824B4}"/>
                </a:ext>
              </a:extLst>
            </p:cNvPr>
            <p:cNvGrpSpPr/>
            <p:nvPr/>
          </p:nvGrpSpPr>
          <p:grpSpPr>
            <a:xfrm>
              <a:off x="4463953" y="1573967"/>
              <a:ext cx="3191657" cy="3342807"/>
              <a:chOff x="4463953" y="1573967"/>
              <a:chExt cx="3191657" cy="3342807"/>
            </a:xfrm>
          </p:grpSpPr>
          <p:sp>
            <p:nvSpPr>
              <p:cNvPr id="10" name="Hình chữ nhật: Góc Tròn 9">
                <a:extLst>
                  <a:ext uri="{FF2B5EF4-FFF2-40B4-BE49-F238E27FC236}">
                    <a16:creationId xmlns:a16="http://schemas.microsoft.com/office/drawing/2014/main" id="{789128E9-7EF5-8E1D-22CF-769F08EB47DE}"/>
                  </a:ext>
                </a:extLst>
              </p:cNvPr>
              <p:cNvSpPr/>
              <p:nvPr/>
            </p:nvSpPr>
            <p:spPr>
              <a:xfrm>
                <a:off x="4463954" y="2064892"/>
                <a:ext cx="3191656" cy="2851882"/>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Góc Tròn 6">
                <a:extLst>
                  <a:ext uri="{FF2B5EF4-FFF2-40B4-BE49-F238E27FC236}">
                    <a16:creationId xmlns:a16="http://schemas.microsoft.com/office/drawing/2014/main" id="{5BB19D60-8032-CADA-2243-3859F7482841}"/>
                  </a:ext>
                </a:extLst>
              </p:cNvPr>
              <p:cNvSpPr/>
              <p:nvPr/>
            </p:nvSpPr>
            <p:spPr>
              <a:xfrm>
                <a:off x="4463953" y="1573967"/>
                <a:ext cx="2356571" cy="673038"/>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latin typeface="Arial" panose="020B0604020202020204" pitchFamily="34" charset="0"/>
                    <a:cs typeface="Arial" panose="020B0604020202020204" pitchFamily="34" charset="0"/>
                  </a:rPr>
                  <a:t>Phase 02</a:t>
                </a:r>
              </a:p>
            </p:txBody>
          </p:sp>
        </p:grpSp>
        <p:sp>
          <p:nvSpPr>
            <p:cNvPr id="17" name="Hộp Văn bản 16">
              <a:extLst>
                <a:ext uri="{FF2B5EF4-FFF2-40B4-BE49-F238E27FC236}">
                  <a16:creationId xmlns:a16="http://schemas.microsoft.com/office/drawing/2014/main" id="{C8FB59B6-0CE2-9F8A-6A02-76BAF6E929F2}"/>
                </a:ext>
              </a:extLst>
            </p:cNvPr>
            <p:cNvSpPr txBox="1"/>
            <p:nvPr/>
          </p:nvSpPr>
          <p:spPr>
            <a:xfrm>
              <a:off x="4663815" y="2260877"/>
              <a:ext cx="1956846" cy="477054"/>
            </a:xfrm>
            <a:prstGeom prst="rect">
              <a:avLst/>
            </a:prstGeom>
            <a:noFill/>
          </p:spPr>
          <p:txBody>
            <a:bodyPr wrap="square" rtlCol="0">
              <a:spAutoFit/>
            </a:bodyPr>
            <a:lstStyle/>
            <a:p>
              <a:r>
                <a:rPr lang="en-US" sz="2500" b="1" dirty="0">
                  <a:solidFill>
                    <a:schemeClr val="accent5">
                      <a:lumMod val="75000"/>
                    </a:schemeClr>
                  </a:solidFill>
                  <a:latin typeface="Arial" panose="020B0604020202020204" pitchFamily="34" charset="0"/>
                  <a:cs typeface="Arial" panose="020B0604020202020204" pitchFamily="34" charset="0"/>
                </a:rPr>
                <a:t>Heuristics</a:t>
              </a:r>
            </a:p>
          </p:txBody>
        </p:sp>
        <p:sp>
          <p:nvSpPr>
            <p:cNvPr id="22" name="Hộp Văn bản 21">
              <a:extLst>
                <a:ext uri="{FF2B5EF4-FFF2-40B4-BE49-F238E27FC236}">
                  <a16:creationId xmlns:a16="http://schemas.microsoft.com/office/drawing/2014/main" id="{11885C56-5E18-0B2E-F8E1-4F1591834138}"/>
                </a:ext>
              </a:extLst>
            </p:cNvPr>
            <p:cNvSpPr txBox="1"/>
            <p:nvPr/>
          </p:nvSpPr>
          <p:spPr>
            <a:xfrm>
              <a:off x="4537331" y="2635150"/>
              <a:ext cx="3044901" cy="1711366"/>
            </a:xfrm>
            <a:prstGeom prst="rect">
              <a:avLst/>
            </a:prstGeom>
            <a:noFill/>
          </p:spPr>
          <p:txBody>
            <a:bodyPr wrap="square" rtlCol="0">
              <a:spAutoFit/>
            </a:bodyPr>
            <a:lstStyle/>
            <a:p>
              <a:pPr>
                <a:lnSpc>
                  <a:spcPct val="150000"/>
                </a:lnSpc>
              </a:pPr>
              <a:r>
                <a:rPr lang="en-US" b="1" dirty="0"/>
                <a:t>→</a:t>
              </a:r>
              <a:r>
                <a:rPr lang="en-US" dirty="0"/>
                <a:t> Quickly find feasible initial solutions that are compatible with metaheuristics</a:t>
              </a:r>
            </a:p>
            <a:p>
              <a:pPr>
                <a:lnSpc>
                  <a:spcPct val="150000"/>
                </a:lnSpc>
              </a:pPr>
              <a:endParaRPr lang="en-US" dirty="0"/>
            </a:p>
          </p:txBody>
        </p:sp>
      </p:grpSp>
      <p:grpSp>
        <p:nvGrpSpPr>
          <p:cNvPr id="24" name="Nhóm 23">
            <a:extLst>
              <a:ext uri="{FF2B5EF4-FFF2-40B4-BE49-F238E27FC236}">
                <a16:creationId xmlns:a16="http://schemas.microsoft.com/office/drawing/2014/main" id="{3FF87FDD-32B9-D847-6EF2-470943A4044C}"/>
              </a:ext>
            </a:extLst>
          </p:cNvPr>
          <p:cNvGrpSpPr/>
          <p:nvPr/>
        </p:nvGrpSpPr>
        <p:grpSpPr>
          <a:xfrm>
            <a:off x="8541858" y="906903"/>
            <a:ext cx="3191656" cy="3342809"/>
            <a:chOff x="8564343" y="1573965"/>
            <a:chExt cx="3191656" cy="3342809"/>
          </a:xfrm>
        </p:grpSpPr>
        <p:grpSp>
          <p:nvGrpSpPr>
            <p:cNvPr id="14" name="Nhóm 13">
              <a:extLst>
                <a:ext uri="{FF2B5EF4-FFF2-40B4-BE49-F238E27FC236}">
                  <a16:creationId xmlns:a16="http://schemas.microsoft.com/office/drawing/2014/main" id="{912A9D2B-175A-144F-C8FF-89D9FF114B33}"/>
                </a:ext>
              </a:extLst>
            </p:cNvPr>
            <p:cNvGrpSpPr/>
            <p:nvPr/>
          </p:nvGrpSpPr>
          <p:grpSpPr>
            <a:xfrm>
              <a:off x="8564343" y="1573965"/>
              <a:ext cx="3191656" cy="3342809"/>
              <a:chOff x="8564343" y="1573965"/>
              <a:chExt cx="3191656" cy="3342809"/>
            </a:xfrm>
          </p:grpSpPr>
          <p:sp>
            <p:nvSpPr>
              <p:cNvPr id="11" name="Hình chữ nhật: Góc Tròn 10">
                <a:extLst>
                  <a:ext uri="{FF2B5EF4-FFF2-40B4-BE49-F238E27FC236}">
                    <a16:creationId xmlns:a16="http://schemas.microsoft.com/office/drawing/2014/main" id="{307B3E17-2962-C09B-65CD-81EB35718B75}"/>
                  </a:ext>
                </a:extLst>
              </p:cNvPr>
              <p:cNvSpPr/>
              <p:nvPr/>
            </p:nvSpPr>
            <p:spPr>
              <a:xfrm>
                <a:off x="8564343" y="2064892"/>
                <a:ext cx="3191656" cy="2851882"/>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ình chữ nhật: Góc Tròn 7">
                <a:extLst>
                  <a:ext uri="{FF2B5EF4-FFF2-40B4-BE49-F238E27FC236}">
                    <a16:creationId xmlns:a16="http://schemas.microsoft.com/office/drawing/2014/main" id="{556A589A-8592-D518-B31E-466D3B1011C7}"/>
                  </a:ext>
                </a:extLst>
              </p:cNvPr>
              <p:cNvSpPr/>
              <p:nvPr/>
            </p:nvSpPr>
            <p:spPr>
              <a:xfrm>
                <a:off x="8598120" y="1573965"/>
                <a:ext cx="2356570" cy="67304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latin typeface="Arial" panose="020B0604020202020204" pitchFamily="34" charset="0"/>
                    <a:cs typeface="Arial" panose="020B0604020202020204" pitchFamily="34" charset="0"/>
                  </a:rPr>
                  <a:t>Phase 03</a:t>
                </a:r>
              </a:p>
            </p:txBody>
          </p:sp>
        </p:grpSp>
        <p:sp>
          <p:nvSpPr>
            <p:cNvPr id="18" name="Hộp Văn bản 17">
              <a:extLst>
                <a:ext uri="{FF2B5EF4-FFF2-40B4-BE49-F238E27FC236}">
                  <a16:creationId xmlns:a16="http://schemas.microsoft.com/office/drawing/2014/main" id="{A1CFF551-E1D6-3F73-E5E2-D8CB61F5B188}"/>
                </a:ext>
              </a:extLst>
            </p:cNvPr>
            <p:cNvSpPr txBox="1"/>
            <p:nvPr/>
          </p:nvSpPr>
          <p:spPr>
            <a:xfrm>
              <a:off x="8739852" y="2260877"/>
              <a:ext cx="2690736" cy="477054"/>
            </a:xfrm>
            <a:prstGeom prst="rect">
              <a:avLst/>
            </a:prstGeom>
            <a:noFill/>
          </p:spPr>
          <p:txBody>
            <a:bodyPr wrap="square" rtlCol="0">
              <a:spAutoFit/>
            </a:bodyPr>
            <a:lstStyle/>
            <a:p>
              <a:r>
                <a:rPr lang="en-US" sz="2500" b="1" dirty="0">
                  <a:solidFill>
                    <a:schemeClr val="accent5">
                      <a:lumMod val="75000"/>
                    </a:schemeClr>
                  </a:solidFill>
                  <a:latin typeface="Arial" panose="020B0604020202020204" pitchFamily="34" charset="0"/>
                  <a:cs typeface="Arial" panose="020B0604020202020204" pitchFamily="34" charset="0"/>
                </a:rPr>
                <a:t>Metaheuristics</a:t>
              </a:r>
            </a:p>
          </p:txBody>
        </p:sp>
        <p:sp>
          <p:nvSpPr>
            <p:cNvPr id="23" name="Hộp Văn bản 22">
              <a:extLst>
                <a:ext uri="{FF2B5EF4-FFF2-40B4-BE49-F238E27FC236}">
                  <a16:creationId xmlns:a16="http://schemas.microsoft.com/office/drawing/2014/main" id="{819B6963-34F4-038A-278B-D15CAE1274F0}"/>
                </a:ext>
              </a:extLst>
            </p:cNvPr>
            <p:cNvSpPr txBox="1"/>
            <p:nvPr/>
          </p:nvSpPr>
          <p:spPr>
            <a:xfrm>
              <a:off x="8598120" y="2629458"/>
              <a:ext cx="3044901" cy="1295868"/>
            </a:xfrm>
            <a:prstGeom prst="rect">
              <a:avLst/>
            </a:prstGeom>
            <a:noFill/>
          </p:spPr>
          <p:txBody>
            <a:bodyPr wrap="square" rtlCol="0">
              <a:spAutoFit/>
            </a:bodyPr>
            <a:lstStyle/>
            <a:p>
              <a:pPr>
                <a:lnSpc>
                  <a:spcPct val="150000"/>
                </a:lnSpc>
              </a:pPr>
              <a:r>
                <a:rPr lang="en-US" b="1" dirty="0"/>
                <a:t>→</a:t>
              </a:r>
              <a:r>
                <a:rPr lang="en-US" dirty="0"/>
                <a:t> Reduce computational time</a:t>
              </a:r>
            </a:p>
            <a:p>
              <a:pPr>
                <a:lnSpc>
                  <a:spcPct val="150000"/>
                </a:lnSpc>
              </a:pPr>
              <a:r>
                <a:rPr lang="en-US" b="1" dirty="0"/>
                <a:t>→</a:t>
              </a:r>
              <a:r>
                <a:rPr lang="en-US" dirty="0"/>
                <a:t> Solve larger size problems</a:t>
              </a:r>
            </a:p>
            <a:p>
              <a:pPr>
                <a:lnSpc>
                  <a:spcPct val="150000"/>
                </a:lnSpc>
              </a:pPr>
              <a:endParaRPr lang="en-US" dirty="0"/>
            </a:p>
          </p:txBody>
        </p:sp>
      </p:grpSp>
      <p:sp>
        <p:nvSpPr>
          <p:cNvPr id="27" name="Hộp Văn bản 26">
            <a:extLst>
              <a:ext uri="{FF2B5EF4-FFF2-40B4-BE49-F238E27FC236}">
                <a16:creationId xmlns:a16="http://schemas.microsoft.com/office/drawing/2014/main" id="{E8E4EF7A-305B-C567-DE78-3A21A4885EA3}"/>
              </a:ext>
            </a:extLst>
          </p:cNvPr>
          <p:cNvSpPr txBox="1"/>
          <p:nvPr/>
        </p:nvSpPr>
        <p:spPr>
          <a:xfrm>
            <a:off x="2415574" y="4399215"/>
            <a:ext cx="7722112" cy="1477328"/>
          </a:xfrm>
          <a:prstGeom prst="rect">
            <a:avLst/>
          </a:prstGeom>
          <a:noFill/>
        </p:spPr>
        <p:txBody>
          <a:bodyPr wrap="square" rtlCol="0">
            <a:spAutoFit/>
          </a:bodyPr>
          <a:lstStyle/>
          <a:p>
            <a:pPr marL="285750" indent="-285750" algn="just">
              <a:buFont typeface="Arial" panose="020B0604020202020204" pitchFamily="34" charset="0"/>
              <a:buChar char="•"/>
            </a:pPr>
            <a:r>
              <a:rPr lang="en-US" sz="1500" b="1" dirty="0">
                <a:latin typeface="Arial" panose="020B0604020202020204" pitchFamily="34" charset="0"/>
                <a:cs typeface="Arial" panose="020B0604020202020204" pitchFamily="34" charset="0"/>
              </a:rPr>
              <a:t>Three data sets are involved:</a:t>
            </a:r>
          </a:p>
          <a:p>
            <a:pPr marL="742950" lvl="1" indent="-285750" algn="just">
              <a:buFont typeface="Courier New" panose="02070309020205020404" pitchFamily="49" charset="0"/>
              <a:buChar char="o"/>
            </a:pPr>
            <a:r>
              <a:rPr lang="en-US" sz="1500" dirty="0">
                <a:latin typeface="Arial" panose="020B0604020202020204" pitchFamily="34" charset="0"/>
                <a:cs typeface="Arial" panose="020B0604020202020204" pitchFamily="34" charset="0"/>
              </a:rPr>
              <a:t>Small size: 5 orders, 3 delayed order, 2 trucks available </a:t>
            </a:r>
          </a:p>
          <a:p>
            <a:pPr marL="742950" lvl="1" indent="-285750" algn="just">
              <a:buFont typeface="Courier New" panose="02070309020205020404" pitchFamily="49" charset="0"/>
              <a:buChar char="o"/>
            </a:pPr>
            <a:r>
              <a:rPr lang="en-US" sz="1500" dirty="0">
                <a:latin typeface="Arial" panose="020B0604020202020204" pitchFamily="34" charset="0"/>
                <a:cs typeface="Arial" panose="020B0604020202020204" pitchFamily="34" charset="0"/>
              </a:rPr>
              <a:t>Medium size: 15 orders, 4 delayed order,  12 trucks available </a:t>
            </a:r>
          </a:p>
          <a:p>
            <a:pPr marL="742950" lvl="1" indent="-285750" algn="just">
              <a:buFont typeface="Courier New" panose="02070309020205020404" pitchFamily="49" charset="0"/>
              <a:buChar char="o"/>
            </a:pPr>
            <a:r>
              <a:rPr lang="en-US" sz="1500" dirty="0">
                <a:latin typeface="Arial" panose="020B0604020202020204" pitchFamily="34" charset="0"/>
                <a:cs typeface="Arial" panose="020B0604020202020204" pitchFamily="34" charset="0"/>
              </a:rPr>
              <a:t>Large size: 20 – 70 orders, 40% delayed order, 12 trucks available</a:t>
            </a:r>
          </a:p>
          <a:p>
            <a:pPr marL="285750" indent="-285750" algn="just">
              <a:buFont typeface="Arial" panose="020B0604020202020204" pitchFamily="34" charset="0"/>
              <a:buChar char="•"/>
            </a:pPr>
            <a:r>
              <a:rPr lang="en-US" sz="1500" b="1" dirty="0">
                <a:latin typeface="Arial" panose="020B0604020202020204" pitchFamily="34" charset="0"/>
                <a:cs typeface="Arial" panose="020B0604020202020204" pitchFamily="34" charset="0"/>
              </a:rPr>
              <a:t>Only small size and medium size data set are used to test the MILP model in CPLEX.</a:t>
            </a:r>
          </a:p>
        </p:txBody>
      </p:sp>
    </p:spTree>
    <p:extLst>
      <p:ext uri="{BB962C8B-B14F-4D97-AF65-F5344CB8AC3E}">
        <p14:creationId xmlns:p14="http://schemas.microsoft.com/office/powerpoint/2010/main" val="145872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08462-46CA-8F1D-E1B5-53CA707CA070}"/>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3028F782-CE8F-F06F-5680-491E31D4D665}"/>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Assumption</a:t>
            </a:r>
          </a:p>
        </p:txBody>
      </p:sp>
      <p:sp>
        <p:nvSpPr>
          <p:cNvPr id="4" name="Tiêu đề 1">
            <a:extLst>
              <a:ext uri="{FF2B5EF4-FFF2-40B4-BE49-F238E27FC236}">
                <a16:creationId xmlns:a16="http://schemas.microsoft.com/office/drawing/2014/main" id="{DCF64D13-5290-2658-620A-8221C10BA880}"/>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2D68DDE7-77F9-42BA-DBE6-449A9D7294F0}"/>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AFB6D3E0-03C9-2923-E116-465E883F513D}"/>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DD7A5D62-C66E-C27F-C087-928CB6C7A7C2}"/>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071F3359-1BA0-A0ED-8141-F2A85C549A1F}"/>
              </a:ext>
            </a:extLst>
          </p:cNvPr>
          <p:cNvSpPr/>
          <p:nvPr/>
        </p:nvSpPr>
        <p:spPr>
          <a:xfrm>
            <a:off x="5224081" y="6119730"/>
            <a:ext cx="1671403" cy="629587"/>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E33F35E3-F6CA-CDEA-F590-B55688D2A094}"/>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51B73198-B0D9-EFD1-5CDC-537DDBA91858}"/>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26D7C6B6-E806-9AE1-F882-B5075DF05C4B}"/>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sp>
        <p:nvSpPr>
          <p:cNvPr id="3" name="Hộp Văn bản 2">
            <a:extLst>
              <a:ext uri="{FF2B5EF4-FFF2-40B4-BE49-F238E27FC236}">
                <a16:creationId xmlns:a16="http://schemas.microsoft.com/office/drawing/2014/main" id="{DE634641-A9D6-F24E-9F13-711FB6EF3FFB}"/>
              </a:ext>
            </a:extLst>
          </p:cNvPr>
          <p:cNvSpPr txBox="1"/>
          <p:nvPr/>
        </p:nvSpPr>
        <p:spPr>
          <a:xfrm>
            <a:off x="725773" y="966865"/>
            <a:ext cx="10740453" cy="4196020"/>
          </a:xfrm>
          <a:prstGeom prst="rect">
            <a:avLst/>
          </a:prstGeom>
          <a:noFill/>
        </p:spPr>
        <p:txBody>
          <a:bodyPr wrap="square" rtlCol="0">
            <a:spAutoFit/>
          </a:bodyPr>
          <a:lstStyle/>
          <a:p>
            <a:pPr marL="342900" indent="-342900" algn="just">
              <a:lnSpc>
                <a:spcPct val="150000"/>
              </a:lnSpc>
              <a:buFont typeface="+mj-lt"/>
              <a:buAutoNum type="arabicPeriod"/>
            </a:pPr>
            <a:r>
              <a:rPr lang="en-US" b="0" i="0" dirty="0">
                <a:effectLst/>
                <a:latin typeface="Arial" panose="020B0604020202020204" pitchFamily="34" charset="0"/>
                <a:cs typeface="Arial" panose="020B0604020202020204" pitchFamily="34" charset="0"/>
              </a:rPr>
              <a:t>Delivery companies, subcontractors, or the retailer's own teams provide resources on demand, with costs based on use. The retailer controls the planning, quickly determining the needed resources to meet customer orders within the set timeframe.</a:t>
            </a:r>
            <a:endParaRPr lang="en-US"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en-US" dirty="0">
                <a:latin typeface="Arial" panose="020B0604020202020204" pitchFamily="34" charset="0"/>
                <a:cs typeface="Arial" panose="020B0604020202020204" pitchFamily="34" charset="0"/>
              </a:rPr>
              <a:t>A</a:t>
            </a:r>
            <a:r>
              <a:rPr lang="en-US" b="0" i="0" dirty="0">
                <a:effectLst/>
                <a:latin typeface="Arial" panose="020B0604020202020204" pitchFamily="34" charset="0"/>
                <a:cs typeface="Arial" panose="020B0604020202020204" pitchFamily="34" charset="0"/>
              </a:rPr>
              <a:t> sufficient number of vehicles are accessible at the start of the planning horizon.</a:t>
            </a:r>
            <a:r>
              <a:rPr lang="en-US" dirty="0">
                <a:latin typeface="Arial" panose="020B0604020202020204" pitchFamily="34" charset="0"/>
                <a:cs typeface="Arial" panose="020B0604020202020204" pitchFamily="34" charset="0"/>
              </a:rPr>
              <a:t> </a:t>
            </a:r>
          </a:p>
          <a:p>
            <a:pPr marL="342900" indent="-342900" algn="just">
              <a:lnSpc>
                <a:spcPct val="150000"/>
              </a:lnSpc>
              <a:buFont typeface="+mj-lt"/>
              <a:buAutoNum type="arabicPeriod"/>
            </a:pPr>
            <a:r>
              <a:rPr lang="en-US" dirty="0">
                <a:latin typeface="Arial" panose="020B0604020202020204" pitchFamily="34" charset="0"/>
                <a:cs typeface="Arial" panose="020B0604020202020204" pitchFamily="34" charset="0"/>
              </a:rPr>
              <a:t>A</a:t>
            </a:r>
            <a:r>
              <a:rPr lang="en-US" b="0" i="0" dirty="0">
                <a:effectLst/>
                <a:latin typeface="Arial" panose="020B0604020202020204" pitchFamily="34" charset="0"/>
                <a:cs typeface="Arial" panose="020B0604020202020204" pitchFamily="34" charset="0"/>
              </a:rPr>
              <a:t>ll items assigned to the customer orders must be prepared and loaded onto the vehicle by the warehouse.</a:t>
            </a:r>
            <a:endParaRPr lang="en-US"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en-US" b="0" i="0" dirty="0">
                <a:effectLst/>
                <a:latin typeface="Arial" panose="020B0604020202020204" pitchFamily="34" charset="0"/>
                <a:cs typeface="Arial" panose="020B0604020202020204" pitchFamily="34" charset="0"/>
              </a:rPr>
              <a:t>Customers can order by a specific time (e.g., 5 p.m.) to have their orders included in the next day's delivery schedule. Vehicles are booked in advance to secure availability. The picking process begins at 6 a.m., and deliveries are completed by 8 p.m. at the customer's location.</a:t>
            </a:r>
          </a:p>
          <a:p>
            <a:pPr marL="342900" indent="-342900" algn="just">
              <a:lnSpc>
                <a:spcPct val="150000"/>
              </a:lnSpc>
              <a:buFont typeface="+mj-lt"/>
              <a:buAutoNum type="arabicPeriod"/>
            </a:pP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36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96078-2E43-C583-5BA9-9631745A6A92}"/>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B8F3777-D801-51A9-C090-6D7465134EDC}"/>
              </a:ext>
            </a:extLst>
          </p:cNvPr>
          <p:cNvSpPr>
            <a:spLocks noGrp="1"/>
          </p:cNvSpPr>
          <p:nvPr>
            <p:ph type="title"/>
          </p:nvPr>
        </p:nvSpPr>
        <p:spPr>
          <a:xfrm>
            <a:off x="0" y="-52466"/>
            <a:ext cx="12192000" cy="733503"/>
          </a:xfrm>
          <a:ln w="19050">
            <a:solidFill>
              <a:schemeClr val="accent1"/>
            </a:solidFill>
          </a:ln>
        </p:spPr>
        <p:txBody>
          <a:bodyPr>
            <a:normAutofit/>
          </a:bodyPr>
          <a:lstStyle/>
          <a:p>
            <a:r>
              <a:rPr lang="en-US" sz="3000" b="1" dirty="0">
                <a:solidFill>
                  <a:schemeClr val="accent5">
                    <a:lumMod val="75000"/>
                  </a:schemeClr>
                </a:solidFill>
                <a:latin typeface="Arial" panose="020B0604020202020204" pitchFamily="34" charset="0"/>
                <a:cs typeface="Arial" panose="020B0604020202020204" pitchFamily="34" charset="0"/>
              </a:rPr>
              <a:t>Sets &amp; parameters</a:t>
            </a:r>
          </a:p>
        </p:txBody>
      </p:sp>
      <p:sp>
        <p:nvSpPr>
          <p:cNvPr id="4" name="Tiêu đề 1">
            <a:extLst>
              <a:ext uri="{FF2B5EF4-FFF2-40B4-BE49-F238E27FC236}">
                <a16:creationId xmlns:a16="http://schemas.microsoft.com/office/drawing/2014/main" id="{ED0FEBC1-17B5-220C-F12C-D04389AA1487}"/>
              </a:ext>
            </a:extLst>
          </p:cNvPr>
          <p:cNvSpPr txBox="1">
            <a:spLocks/>
          </p:cNvSpPr>
          <p:nvPr/>
        </p:nvSpPr>
        <p:spPr>
          <a:xfrm>
            <a:off x="0" y="6026046"/>
            <a:ext cx="12192000" cy="831954"/>
          </a:xfrm>
          <a:prstGeom prst="rect">
            <a:avLst/>
          </a:prstGeom>
          <a:ln w="19050">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b="1" dirty="0">
              <a:solidFill>
                <a:schemeClr val="accent5">
                  <a:lumMod val="75000"/>
                </a:schemeClr>
              </a:solidFill>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788CBBDA-4351-6EA9-1901-5848E80D29F5}"/>
              </a:ext>
            </a:extLst>
          </p:cNvPr>
          <p:cNvSpPr/>
          <p:nvPr/>
        </p:nvSpPr>
        <p:spPr>
          <a:xfrm>
            <a:off x="112426" y="6119733"/>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Problem statement</a:t>
            </a:r>
          </a:p>
        </p:txBody>
      </p:sp>
      <p:sp>
        <p:nvSpPr>
          <p:cNvPr id="29" name="Hình chữ nhật 28">
            <a:extLst>
              <a:ext uri="{FF2B5EF4-FFF2-40B4-BE49-F238E27FC236}">
                <a16:creationId xmlns:a16="http://schemas.microsoft.com/office/drawing/2014/main" id="{4725E4F7-2BCE-8720-CDE2-F1CEF7AAD12E}"/>
              </a:ext>
            </a:extLst>
          </p:cNvPr>
          <p:cNvSpPr/>
          <p:nvPr/>
        </p:nvSpPr>
        <p:spPr>
          <a:xfrm>
            <a:off x="1816311"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Literature review</a:t>
            </a:r>
          </a:p>
        </p:txBody>
      </p:sp>
      <p:sp>
        <p:nvSpPr>
          <p:cNvPr id="30" name="Hình chữ nhật 29">
            <a:extLst>
              <a:ext uri="{FF2B5EF4-FFF2-40B4-BE49-F238E27FC236}">
                <a16:creationId xmlns:a16="http://schemas.microsoft.com/office/drawing/2014/main" id="{2F59B153-BFEC-B214-629D-D39927F69CD2}"/>
              </a:ext>
            </a:extLst>
          </p:cNvPr>
          <p:cNvSpPr/>
          <p:nvPr/>
        </p:nvSpPr>
        <p:spPr>
          <a:xfrm>
            <a:off x="3521445" y="6119731"/>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Methodology</a:t>
            </a:r>
          </a:p>
        </p:txBody>
      </p:sp>
      <p:sp>
        <p:nvSpPr>
          <p:cNvPr id="31" name="Hình chữ nhật 30">
            <a:extLst>
              <a:ext uri="{FF2B5EF4-FFF2-40B4-BE49-F238E27FC236}">
                <a16:creationId xmlns:a16="http://schemas.microsoft.com/office/drawing/2014/main" id="{B2CA42AA-38DB-97E2-C739-C1C0E76FBE50}"/>
              </a:ext>
            </a:extLst>
          </p:cNvPr>
          <p:cNvSpPr/>
          <p:nvPr/>
        </p:nvSpPr>
        <p:spPr>
          <a:xfrm>
            <a:off x="5224081" y="6119730"/>
            <a:ext cx="1671403" cy="6295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Mathematical model</a:t>
            </a:r>
          </a:p>
        </p:txBody>
      </p:sp>
      <p:sp>
        <p:nvSpPr>
          <p:cNvPr id="32" name="Hình chữ nhật 31">
            <a:extLst>
              <a:ext uri="{FF2B5EF4-FFF2-40B4-BE49-F238E27FC236}">
                <a16:creationId xmlns:a16="http://schemas.microsoft.com/office/drawing/2014/main" id="{CB1BDCD3-EFA5-A3BD-EF4F-7E4ACA3E693C}"/>
              </a:ext>
            </a:extLst>
          </p:cNvPr>
          <p:cNvSpPr/>
          <p:nvPr/>
        </p:nvSpPr>
        <p:spPr>
          <a:xfrm>
            <a:off x="6926717" y="6119729"/>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Metaheuristics</a:t>
            </a:r>
          </a:p>
        </p:txBody>
      </p:sp>
      <p:sp>
        <p:nvSpPr>
          <p:cNvPr id="33" name="Hình chữ nhật 32">
            <a:extLst>
              <a:ext uri="{FF2B5EF4-FFF2-40B4-BE49-F238E27FC236}">
                <a16:creationId xmlns:a16="http://schemas.microsoft.com/office/drawing/2014/main" id="{7AC62511-2E86-2DCA-A4C9-992FA9E1F4B6}"/>
              </a:ext>
            </a:extLst>
          </p:cNvPr>
          <p:cNvSpPr/>
          <p:nvPr/>
        </p:nvSpPr>
        <p:spPr>
          <a:xfrm>
            <a:off x="8640570" y="6119728"/>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Result analysis</a:t>
            </a:r>
          </a:p>
        </p:txBody>
      </p:sp>
      <p:sp>
        <p:nvSpPr>
          <p:cNvPr id="34" name="Hình chữ nhật 33">
            <a:extLst>
              <a:ext uri="{FF2B5EF4-FFF2-40B4-BE49-F238E27FC236}">
                <a16:creationId xmlns:a16="http://schemas.microsoft.com/office/drawing/2014/main" id="{C81137CF-B802-916C-4618-D3ACB132C052}"/>
              </a:ext>
            </a:extLst>
          </p:cNvPr>
          <p:cNvSpPr/>
          <p:nvPr/>
        </p:nvSpPr>
        <p:spPr>
          <a:xfrm>
            <a:off x="10378809" y="6119727"/>
            <a:ext cx="1671403" cy="6295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Conclusion</a:t>
            </a:r>
          </a:p>
        </p:txBody>
      </p:sp>
      <p:pic>
        <p:nvPicPr>
          <p:cNvPr id="7" name="Hình ảnh 6">
            <a:extLst>
              <a:ext uri="{FF2B5EF4-FFF2-40B4-BE49-F238E27FC236}">
                <a16:creationId xmlns:a16="http://schemas.microsoft.com/office/drawing/2014/main" id="{692AA8B9-18B3-9363-61F1-42AB86A20520}"/>
              </a:ext>
            </a:extLst>
          </p:cNvPr>
          <p:cNvPicPr>
            <a:picLocks noChangeAspect="1"/>
          </p:cNvPicPr>
          <p:nvPr/>
        </p:nvPicPr>
        <p:blipFill>
          <a:blip r:embed="rId2"/>
          <a:stretch>
            <a:fillRect/>
          </a:stretch>
        </p:blipFill>
        <p:spPr>
          <a:xfrm>
            <a:off x="96507" y="879651"/>
            <a:ext cx="6261405" cy="3220160"/>
          </a:xfrm>
          <a:prstGeom prst="rect">
            <a:avLst/>
          </a:prstGeom>
        </p:spPr>
      </p:pic>
      <p:pic>
        <p:nvPicPr>
          <p:cNvPr id="9" name="Hình ảnh 8">
            <a:extLst>
              <a:ext uri="{FF2B5EF4-FFF2-40B4-BE49-F238E27FC236}">
                <a16:creationId xmlns:a16="http://schemas.microsoft.com/office/drawing/2014/main" id="{E226ADF7-9A4A-2F6A-5683-B06DE9156E1B}"/>
              </a:ext>
            </a:extLst>
          </p:cNvPr>
          <p:cNvPicPr>
            <a:picLocks noChangeAspect="1"/>
          </p:cNvPicPr>
          <p:nvPr/>
        </p:nvPicPr>
        <p:blipFill>
          <a:blip r:embed="rId3"/>
          <a:stretch>
            <a:fillRect/>
          </a:stretch>
        </p:blipFill>
        <p:spPr>
          <a:xfrm>
            <a:off x="5782960" y="774718"/>
            <a:ext cx="6163588" cy="4974009"/>
          </a:xfrm>
          <a:prstGeom prst="rect">
            <a:avLst/>
          </a:prstGeom>
        </p:spPr>
      </p:pic>
    </p:spTree>
    <p:extLst>
      <p:ext uri="{BB962C8B-B14F-4D97-AF65-F5344CB8AC3E}">
        <p14:creationId xmlns:p14="http://schemas.microsoft.com/office/powerpoint/2010/main" val="1964949948"/>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2967</Words>
  <Application>Microsoft Office PowerPoint</Application>
  <PresentationFormat>Màn hình rộng</PresentationFormat>
  <Paragraphs>651</Paragraphs>
  <Slides>30</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30</vt:i4>
      </vt:variant>
    </vt:vector>
  </HeadingPairs>
  <TitlesOfParts>
    <vt:vector size="39" baseType="lpstr">
      <vt:lpstr>Arial</vt:lpstr>
      <vt:lpstr>Calibri</vt:lpstr>
      <vt:lpstr>Calibri Light</vt:lpstr>
      <vt:lpstr>Cambria Math</vt:lpstr>
      <vt:lpstr>Consolas</vt:lpstr>
      <vt:lpstr>Courier New</vt:lpstr>
      <vt:lpstr>Inter</vt:lpstr>
      <vt:lpstr>Times New Roman</vt:lpstr>
      <vt:lpstr>Chủ đề Office</vt:lpstr>
      <vt:lpstr>Thesis Defense</vt:lpstr>
      <vt:lpstr>Bản trình bày PowerPoint</vt:lpstr>
      <vt:lpstr>Background</vt:lpstr>
      <vt:lpstr>Problem statement </vt:lpstr>
      <vt:lpstr>Vehicle routing problem with capacity and time window </vt:lpstr>
      <vt:lpstr>Method selection</vt:lpstr>
      <vt:lpstr>Procedure</vt:lpstr>
      <vt:lpstr>Assumption</vt:lpstr>
      <vt:lpstr>Sets &amp; parameters</vt:lpstr>
      <vt:lpstr>Decision variables</vt:lpstr>
      <vt:lpstr>Objective function</vt:lpstr>
      <vt:lpstr>Order-picking subproblem constraints</vt:lpstr>
      <vt:lpstr>Constraints</vt:lpstr>
      <vt:lpstr>Subroute elimination constraints</vt:lpstr>
      <vt:lpstr>Routing Constraints</vt:lpstr>
      <vt:lpstr>Time – window constraints</vt:lpstr>
      <vt:lpstr>Capacity limit constraints</vt:lpstr>
      <vt:lpstr>Vehicle and Delay Constraints</vt:lpstr>
      <vt:lpstr>Solution presentation</vt:lpstr>
      <vt:lpstr>Heuristics for Initialization</vt:lpstr>
      <vt:lpstr>Tabu Search</vt:lpstr>
      <vt:lpstr>Genetics Algorithm – Tabu Search Hybrid</vt:lpstr>
      <vt:lpstr>Data collection</vt:lpstr>
      <vt:lpstr>Performance of MILP model in CPLEX SOLVER</vt:lpstr>
      <vt:lpstr>Performance of MILP model in CPLEX SOLVER</vt:lpstr>
      <vt:lpstr>Comparison between MILP and Genetics Algorithm – Tabu Search</vt:lpstr>
      <vt:lpstr>Scalability of Tabu Search </vt:lpstr>
      <vt:lpstr>Scalability of Genetics Algorithm – Tabu Search </vt:lpstr>
      <vt:lpstr>Conclusion</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PHAM NGOC HUY</dc:creator>
  <cp:lastModifiedBy>PHAM NGOC HUY</cp:lastModifiedBy>
  <cp:revision>216</cp:revision>
  <dcterms:created xsi:type="dcterms:W3CDTF">2024-02-18T18:45:35Z</dcterms:created>
  <dcterms:modified xsi:type="dcterms:W3CDTF">2024-02-24T09:04:08Z</dcterms:modified>
</cp:coreProperties>
</file>